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1"/>
  </p:sldMasterIdLst>
  <p:notesMasterIdLst>
    <p:notesMasterId r:id="rId36"/>
  </p:notesMasterIdLst>
  <p:sldIdLst>
    <p:sldId id="257" r:id="rId2"/>
    <p:sldId id="258" r:id="rId3"/>
    <p:sldId id="261" r:id="rId4"/>
    <p:sldId id="262" r:id="rId5"/>
    <p:sldId id="307" r:id="rId6"/>
    <p:sldId id="264" r:id="rId7"/>
    <p:sldId id="265" r:id="rId8"/>
    <p:sldId id="282" r:id="rId9"/>
    <p:sldId id="294" r:id="rId10"/>
    <p:sldId id="268" r:id="rId11"/>
    <p:sldId id="281" r:id="rId12"/>
    <p:sldId id="295" r:id="rId13"/>
    <p:sldId id="296" r:id="rId14"/>
    <p:sldId id="283" r:id="rId15"/>
    <p:sldId id="297" r:id="rId16"/>
    <p:sldId id="299" r:id="rId17"/>
    <p:sldId id="300" r:id="rId18"/>
    <p:sldId id="301" r:id="rId19"/>
    <p:sldId id="271" r:id="rId20"/>
    <p:sldId id="286" r:id="rId21"/>
    <p:sldId id="285" r:id="rId22"/>
    <p:sldId id="276" r:id="rId23"/>
    <p:sldId id="302" r:id="rId24"/>
    <p:sldId id="303" r:id="rId25"/>
    <p:sldId id="304" r:id="rId26"/>
    <p:sldId id="305" r:id="rId27"/>
    <p:sldId id="292" r:id="rId28"/>
    <p:sldId id="287" r:id="rId29"/>
    <p:sldId id="306" r:id="rId30"/>
    <p:sldId id="310" r:id="rId31"/>
    <p:sldId id="278" r:id="rId32"/>
    <p:sldId id="273" r:id="rId33"/>
    <p:sldId id="274" r:id="rId34"/>
    <p:sldId id="280" r:id="rId35"/>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1F6"/>
    <a:srgbClr val="FFFF99"/>
    <a:srgbClr val="FDF3E7"/>
    <a:srgbClr val="F9E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4" autoAdjust="0"/>
    <p:restoredTop sz="94660"/>
  </p:normalViewPr>
  <p:slideViewPr>
    <p:cSldViewPr snapToGrid="0">
      <p:cViewPr varScale="1">
        <p:scale>
          <a:sx n="102" d="100"/>
          <a:sy n="102" d="100"/>
        </p:scale>
        <p:origin x="91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lokolchik23 DOU" userId="ec6833a53b5634a7" providerId="LiveId" clId="{59898BA3-859F-48A6-99FF-18217F44AA06}"/>
    <pc:docChg chg="modSld">
      <pc:chgData name="Kolokolchik23 DOU" userId="ec6833a53b5634a7" providerId="LiveId" clId="{59898BA3-859F-48A6-99FF-18217F44AA06}" dt="2025-10-27T07:19:32.800" v="0" actId="20577"/>
      <pc:docMkLst>
        <pc:docMk/>
      </pc:docMkLst>
      <pc:sldChg chg="modSp mod">
        <pc:chgData name="Kolokolchik23 DOU" userId="ec6833a53b5634a7" providerId="LiveId" clId="{59898BA3-859F-48A6-99FF-18217F44AA06}" dt="2025-10-27T07:19:32.800" v="0" actId="20577"/>
        <pc:sldMkLst>
          <pc:docMk/>
          <pc:sldMk cId="0" sldId="262"/>
        </pc:sldMkLst>
        <pc:spChg chg="mod">
          <ac:chgData name="Kolokolchik23 DOU" userId="ec6833a53b5634a7" providerId="LiveId" clId="{59898BA3-859F-48A6-99FF-18217F44AA06}" dt="2025-10-27T07:19:32.800" v="0" actId="20577"/>
          <ac:spMkLst>
            <pc:docMk/>
            <pc:sldMk cId="0" sldId="262"/>
            <ac:spMk id="16" creationId="{910DD284-DDF7-4CB0-A2B4-91515BD9E8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74178E3-DC09-47BD-B53D-E89B9DEC3EAF}" type="datetimeFigureOut">
              <a:rPr lang="ru-RU"/>
              <a:pPr>
                <a:defRPr/>
              </a:pPr>
              <a:t>27.10.2025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B42374E-0BC2-4459-AFCD-71AC42EE9A36}"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Образ слайда 1"/>
          <p:cNvSpPr>
            <a:spLocks noGrp="1" noRot="1" noChangeAspect="1"/>
          </p:cNvSpPr>
          <p:nvPr>
            <p:ph type="sldImg"/>
          </p:nvPr>
        </p:nvSpPr>
        <p:spPr bwMode="auto">
          <a:noFill/>
          <a:ln>
            <a:solidFill>
              <a:srgbClr val="000000"/>
            </a:solidFill>
            <a:miter lim="800000"/>
            <a:headEnd/>
            <a:tailEnd/>
          </a:ln>
        </p:spPr>
      </p:sp>
      <p:sp>
        <p:nvSpPr>
          <p:cNvPr id="1536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
        <p:nvSpPr>
          <p:cNvPr id="1536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F632C3-FE96-4335-AC72-5EBF46E346F3}" type="slidenum">
              <a:rPr lang="ru-RU">
                <a:cs typeface="Arial" charset="0"/>
              </a:rPr>
              <a:pPr fontAlgn="base">
                <a:spcBef>
                  <a:spcPct val="0"/>
                </a:spcBef>
                <a:spcAft>
                  <a:spcPct val="0"/>
                </a:spcAft>
                <a:defRPr/>
              </a:pPr>
              <a:t>1</a:t>
            </a:fld>
            <a:endParaRPr lang="ru-RU">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Образ слайда 1"/>
          <p:cNvSpPr>
            <a:spLocks noGrp="1" noRot="1" noChangeAspect="1"/>
          </p:cNvSpPr>
          <p:nvPr>
            <p:ph type="sldImg"/>
          </p:nvPr>
        </p:nvSpPr>
        <p:spPr bwMode="auto">
          <a:noFill/>
          <a:ln>
            <a:solidFill>
              <a:srgbClr val="000000"/>
            </a:solidFill>
            <a:miter lim="800000"/>
            <a:headEnd/>
            <a:tailEnd/>
          </a:ln>
        </p:spPr>
      </p:sp>
      <p:sp>
        <p:nvSpPr>
          <p:cNvPr id="1843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p>
        </p:txBody>
      </p:sp>
      <p:sp>
        <p:nvSpPr>
          <p:cNvPr id="20483"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E13A85-F0BC-4FFD-A17C-855268D15D83}" type="slidenum">
              <a:rPr lang="ru-RU">
                <a:cs typeface="Arial" charset="0"/>
              </a:rPr>
              <a:pPr fontAlgn="base">
                <a:spcBef>
                  <a:spcPct val="0"/>
                </a:spcBef>
                <a:spcAft>
                  <a:spcPct val="0"/>
                </a:spcAft>
                <a:defRPr/>
              </a:pPr>
              <a:t>3</a:t>
            </a:fld>
            <a:endParaRPr lang="ru-RU">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Образ слайда 1"/>
          <p:cNvSpPr>
            <a:spLocks noGrp="1" noRot="1" noChangeAspect="1"/>
          </p:cNvSpPr>
          <p:nvPr>
            <p:ph type="sldImg"/>
          </p:nvPr>
        </p:nvSpPr>
        <p:spPr bwMode="auto">
          <a:noFill/>
          <a:ln>
            <a:solidFill>
              <a:srgbClr val="000000"/>
            </a:solidFill>
            <a:miter lim="800000"/>
            <a:headEnd/>
            <a:tailEnd/>
          </a:ln>
        </p:spPr>
      </p:sp>
      <p:sp>
        <p:nvSpPr>
          <p:cNvPr id="35842"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44BDF2A0-07EE-420E-BD9D-9AFE6D462383}" type="slidenum">
              <a:rPr lang="ru-RU" smtClean="0"/>
              <a:pPr>
                <a:defRPr/>
              </a:pPr>
              <a:t>19</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Образ слайда 1"/>
          <p:cNvSpPr>
            <a:spLocks noGrp="1" noRot="1" noChangeAspect="1"/>
          </p:cNvSpPr>
          <p:nvPr>
            <p:ph type="sldImg"/>
          </p:nvPr>
        </p:nvSpPr>
        <p:spPr bwMode="auto">
          <a:noFill/>
          <a:ln>
            <a:solidFill>
              <a:srgbClr val="000000"/>
            </a:solidFill>
            <a:miter lim="800000"/>
            <a:headEnd/>
            <a:tailEnd/>
          </a:ln>
        </p:spPr>
      </p:sp>
      <p:sp>
        <p:nvSpPr>
          <p:cNvPr id="37890"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p>
        </p:txBody>
      </p:sp>
      <p:sp>
        <p:nvSpPr>
          <p:cNvPr id="4" name="Номер слайда 3"/>
          <p:cNvSpPr>
            <a:spLocks noGrp="1"/>
          </p:cNvSpPr>
          <p:nvPr>
            <p:ph type="sldNum" sz="quarter" idx="5"/>
          </p:nvPr>
        </p:nvSpPr>
        <p:spPr/>
        <p:txBody>
          <a:bodyPr/>
          <a:lstStyle/>
          <a:p>
            <a:pPr>
              <a:defRPr/>
            </a:pPr>
            <a:fld id="{CC7D6025-3FAA-4FE5-998A-133313D4A47C}" type="slidenum">
              <a:rPr lang="ru-RU" smtClean="0"/>
              <a:pPr>
                <a:defRPr/>
              </a:pPr>
              <a:t>20</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EB42374E-0BC2-4459-AFCD-71AC42EE9A36}" type="slidenum">
              <a:rPr lang="ru-RU" smtClean="0"/>
              <a:pPr>
                <a:defRPr/>
              </a:pPr>
              <a:t>33</a:t>
            </a:fld>
            <a:endParaRPr lang="ru-RU"/>
          </a:p>
        </p:txBody>
      </p:sp>
    </p:spTree>
    <p:extLst>
      <p:ext uri="{BB962C8B-B14F-4D97-AF65-F5344CB8AC3E}">
        <p14:creationId xmlns:p14="http://schemas.microsoft.com/office/powerpoint/2010/main" val="2699661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7" name="Date Placeholder 3"/>
          <p:cNvSpPr>
            <a:spLocks noGrp="1"/>
          </p:cNvSpPr>
          <p:nvPr>
            <p:ph type="dt" sz="half" idx="10"/>
          </p:nvPr>
        </p:nvSpPr>
        <p:spPr/>
        <p:txBody>
          <a:bodyPr/>
          <a:lstStyle>
            <a:lvl1pPr>
              <a:defRPr/>
            </a:lvl1pPr>
          </a:lstStyle>
          <a:p>
            <a:pPr>
              <a:defRPr/>
            </a:pPr>
            <a:fld id="{00E8045E-9C78-4F12-82C3-C82C1EEAB110}" type="datetimeFigureOut">
              <a:rPr lang="ru-RU"/>
              <a:pPr>
                <a:defRPr/>
              </a:pPr>
              <a:t>27.10.2025</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53E59D8B-D606-497B-9151-A68F04802370}"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847F6F05-02FA-496A-9BA7-5114622DC078}" type="datetimeFigureOut">
              <a:rPr lang="ru-RU"/>
              <a:pPr>
                <a:defRPr/>
              </a:pPr>
              <a:t>27.10.2025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CCB2E066-ED0C-489F-BA75-4417BAD1F0A8}"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Date Placeholder 3"/>
          <p:cNvSpPr>
            <a:spLocks noGrp="1"/>
          </p:cNvSpPr>
          <p:nvPr>
            <p:ph type="dt" sz="half" idx="10"/>
          </p:nvPr>
        </p:nvSpPr>
        <p:spPr/>
        <p:txBody>
          <a:bodyPr/>
          <a:lstStyle>
            <a:lvl1pPr>
              <a:defRPr/>
            </a:lvl1pPr>
          </a:lstStyle>
          <a:p>
            <a:pPr>
              <a:defRPr/>
            </a:pPr>
            <a:fld id="{29F9746F-5F48-4B22-B578-DA3950F38F09}" type="datetimeFigureOut">
              <a:rPr lang="ru-RU"/>
              <a:pPr>
                <a:defRPr/>
              </a:pPr>
              <a:t>27.10.2025</a:t>
            </a:fld>
            <a:endParaRPr lang="ru-RU"/>
          </a:p>
        </p:txBody>
      </p:sp>
      <p:sp>
        <p:nvSpPr>
          <p:cNvPr id="7" name="Footer Placeholder 4"/>
          <p:cNvSpPr>
            <a:spLocks noGrp="1"/>
          </p:cNvSpPr>
          <p:nvPr>
            <p:ph type="ftr" sz="quarter" idx="11"/>
          </p:nvPr>
        </p:nvSpPr>
        <p:spPr/>
        <p:txBody>
          <a:bodyPr/>
          <a:lstStyle>
            <a:lvl1pPr>
              <a:defRPr/>
            </a:lvl1pPr>
          </a:lstStyle>
          <a:p>
            <a:pPr>
              <a:defRPr/>
            </a:pPr>
            <a:endParaRPr lang="ru-RU"/>
          </a:p>
        </p:txBody>
      </p:sp>
      <p:sp>
        <p:nvSpPr>
          <p:cNvPr id="8" name="Slide Number Placeholder 5"/>
          <p:cNvSpPr>
            <a:spLocks noGrp="1"/>
          </p:cNvSpPr>
          <p:nvPr>
            <p:ph type="sldNum" sz="quarter" idx="12"/>
          </p:nvPr>
        </p:nvSpPr>
        <p:spPr/>
        <p:txBody>
          <a:bodyPr/>
          <a:lstStyle>
            <a:lvl1pPr>
              <a:defRPr/>
            </a:lvl1pPr>
          </a:lstStyle>
          <a:p>
            <a:pPr>
              <a:defRPr/>
            </a:pPr>
            <a:fld id="{4A6CCBB6-0DE0-46A0-8C0B-7650138B52FF}"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47B3E822-3F4F-43E0-A376-1B9A76EC4BA4}" type="datetimeFigureOut">
              <a:rPr lang="ru-RU"/>
              <a:pPr>
                <a:defRPr/>
              </a:pPr>
              <a:t>27.10.2025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D2477BCC-BBF8-40AD-B954-28B04F9E2A09}"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4"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3"/>
          <p:cNvSpPr>
            <a:spLocks noGrp="1"/>
          </p:cNvSpPr>
          <p:nvPr>
            <p:ph type="dt" sz="half" idx="10"/>
          </p:nvPr>
        </p:nvSpPr>
        <p:spPr/>
        <p:txBody>
          <a:bodyPr/>
          <a:lstStyle>
            <a:lvl1pPr>
              <a:defRPr/>
            </a:lvl1pPr>
          </a:lstStyle>
          <a:p>
            <a:pPr>
              <a:defRPr/>
            </a:pPr>
            <a:fld id="{B065A128-1708-42DF-BDCA-4F3FCC6FD1AE}" type="datetimeFigureOut">
              <a:rPr lang="ru-RU"/>
              <a:pPr>
                <a:defRPr/>
              </a:pPr>
              <a:t>27.10.2025</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D0543CCA-0BAD-4FAC-9444-A6383618E3B1}"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59F31EED-C966-4502-83BD-1A8C7A4749FA}" type="datetimeFigureOut">
              <a:rPr lang="ru-RU"/>
              <a:pPr>
                <a:defRPr/>
              </a:pPr>
              <a:t>27.10.2025</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1ADB4E2A-B34C-4EFA-AF71-270FDB6FB594}"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88524EAE-4607-420B-A0DC-FBF7C4247891}" type="datetimeFigureOut">
              <a:rPr lang="ru-RU"/>
              <a:pPr>
                <a:defRPr/>
              </a:pPr>
              <a:t>27.10.2025</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F9F469C3-61E8-49F9-BF37-15E893A938A6}"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9CB1F33B-1BC4-4603-8ABB-1FB1E2E0176A}" type="datetimeFigureOut">
              <a:rPr lang="ru-RU"/>
              <a:pPr>
                <a:defRPr/>
              </a:pPr>
              <a:t>27.10.2025</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AA81A5AD-445A-48B1-96FB-FD7525F2EF99}"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CD43FD9-3751-4E1C-AF7D-055670B8971D}" type="datetimeFigureOut">
              <a:rPr lang="ru-RU"/>
              <a:pPr>
                <a:defRPr/>
              </a:pPr>
              <a:t>27.10.2025</a:t>
            </a:fld>
            <a:endParaRPr lang="ru-RU"/>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ru-RU"/>
          </a:p>
        </p:txBody>
      </p:sp>
      <p:sp>
        <p:nvSpPr>
          <p:cNvPr id="6" name="Slide Number Placeholder 8"/>
          <p:cNvSpPr>
            <a:spLocks noGrp="1"/>
          </p:cNvSpPr>
          <p:nvPr>
            <p:ph type="sldNum" sz="quarter" idx="12"/>
          </p:nvPr>
        </p:nvSpPr>
        <p:spPr/>
        <p:txBody>
          <a:bodyPr/>
          <a:lstStyle>
            <a:lvl1pPr>
              <a:defRPr/>
            </a:lvl1pPr>
          </a:lstStyle>
          <a:p>
            <a:pPr>
              <a:defRPr/>
            </a:pPr>
            <a:fld id="{C24093CD-4735-4B44-BBCC-A52F14008EA1}"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Rectangle 7"/>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a:xfrm>
            <a:off x="465138" y="6459538"/>
            <a:ext cx="2619375" cy="365125"/>
          </a:xfrm>
        </p:spPr>
        <p:txBody>
          <a:bodyPr/>
          <a:lstStyle>
            <a:lvl1pPr algn="l">
              <a:defRPr/>
            </a:lvl1pPr>
          </a:lstStyle>
          <a:p>
            <a:pPr>
              <a:defRPr/>
            </a:pPr>
            <a:fld id="{A04EACDB-83E7-42B0-8FE5-837BC884A22D}" type="datetimeFigureOut">
              <a:rPr lang="ru-RU"/>
              <a:pPr>
                <a:defRPr/>
              </a:pPr>
              <a:t>27.10.2025</a:t>
            </a:fld>
            <a:endParaRPr lang="ru-RU"/>
          </a:p>
        </p:txBody>
      </p:sp>
      <p:sp>
        <p:nvSpPr>
          <p:cNvPr id="8" name="Footer Placeholder 5"/>
          <p:cNvSpPr>
            <a:spLocks noGrp="1"/>
          </p:cNvSpPr>
          <p:nvPr>
            <p:ph type="ftr" sz="quarter" idx="11"/>
          </p:nvPr>
        </p:nvSpPr>
        <p:spPr>
          <a:xfrm>
            <a:off x="4800600" y="6459538"/>
            <a:ext cx="4648200" cy="365125"/>
          </a:xfrm>
        </p:spPr>
        <p:txBody>
          <a:bodyPr/>
          <a:lstStyle>
            <a:lvl1pPr algn="l">
              <a:defRPr>
                <a:solidFill>
                  <a:schemeClr val="tx2"/>
                </a:solidFill>
              </a:defRPr>
            </a:lvl1pPr>
          </a:lstStyle>
          <a:p>
            <a:pPr>
              <a:defRPr/>
            </a:pPr>
            <a:endParaRPr lang="ru-RU"/>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496A2C0D-1D01-4F42-BBA1-ECD35BAE842A}"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tIns="0" bIns="0">
            <a:noAutofit/>
          </a:bodyPr>
          <a:lstStyle>
            <a:lvl1pPr>
              <a:defRPr sz="36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cstate="print"/>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lvl1pPr>
              <a:defRPr/>
            </a:lvl1pPr>
          </a:lstStyle>
          <a:p>
            <a:pPr>
              <a:defRPr/>
            </a:pPr>
            <a:fld id="{B7655C0F-A5D8-490D-9E9A-BDBA11C667A9}" type="datetimeFigureOut">
              <a:rPr lang="ru-RU"/>
              <a:pPr>
                <a:defRPr/>
              </a:pPr>
              <a:t>27.10.2025</a:t>
            </a:fld>
            <a:endParaRPr lang="ru-RU"/>
          </a:p>
        </p:txBody>
      </p:sp>
      <p:sp>
        <p:nvSpPr>
          <p:cNvPr id="8" name="Footer Placeholder 5"/>
          <p:cNvSpPr>
            <a:spLocks noGrp="1"/>
          </p:cNvSpPr>
          <p:nvPr>
            <p:ph type="ftr" sz="quarter" idx="11"/>
          </p:nvPr>
        </p:nvSpPr>
        <p:spPr/>
        <p:txBody>
          <a:bodyPr/>
          <a:lstStyle>
            <a:lvl1pPr>
              <a:defRPr/>
            </a:lvl1pPr>
          </a:lstStyle>
          <a:p>
            <a:pPr>
              <a:defRPr/>
            </a:pPr>
            <a:endParaRPr lang="ru-RU"/>
          </a:p>
        </p:txBody>
      </p:sp>
      <p:sp>
        <p:nvSpPr>
          <p:cNvPr id="9" name="Slide Number Placeholder 6"/>
          <p:cNvSpPr>
            <a:spLocks noGrp="1"/>
          </p:cNvSpPr>
          <p:nvPr>
            <p:ph type="sldNum" sz="quarter" idx="12"/>
          </p:nvPr>
        </p:nvSpPr>
        <p:spPr/>
        <p:txBody>
          <a:bodyPr/>
          <a:lstStyle>
            <a:lvl1pPr>
              <a:defRPr/>
            </a:lvl1pPr>
          </a:lstStyle>
          <a:p>
            <a:pPr>
              <a:defRPr/>
            </a:pPr>
            <a:fld id="{8727A2A8-FD72-43E3-A1FA-F870222BD62F}"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1029" name="Text Placeholder 2"/>
          <p:cNvSpPr>
            <a:spLocks noGrp="1"/>
          </p:cNvSpPr>
          <p:nvPr>
            <p:ph type="body" idx="1"/>
          </p:nvPr>
        </p:nvSpPr>
        <p:spPr bwMode="auto">
          <a:xfrm>
            <a:off x="1096963" y="1846263"/>
            <a:ext cx="10058400" cy="402272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fontAlgn="auto">
              <a:spcBef>
                <a:spcPts val="0"/>
              </a:spcBef>
              <a:spcAft>
                <a:spcPts val="0"/>
              </a:spcAft>
              <a:defRPr sz="900">
                <a:solidFill>
                  <a:srgbClr val="FFFFFF"/>
                </a:solidFill>
                <a:latin typeface="+mn-lt"/>
                <a:cs typeface="+mn-cs"/>
              </a:defRPr>
            </a:lvl1pPr>
          </a:lstStyle>
          <a:p>
            <a:pPr>
              <a:defRPr/>
            </a:pPr>
            <a:fld id="{C2F74D6B-9D62-4C9F-A555-BE793BE87D3D}" type="datetimeFigureOut">
              <a:rPr lang="ru-RU"/>
              <a:pPr>
                <a:defRPr/>
              </a:pPr>
              <a:t>27.10.2025</a:t>
            </a:fld>
            <a:endParaRPr lang="ru-RU"/>
          </a:p>
        </p:txBody>
      </p:sp>
      <p:sp>
        <p:nvSpPr>
          <p:cNvPr id="5" name="Footer Placeholder 4"/>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fontAlgn="auto">
              <a:spcBef>
                <a:spcPts val="0"/>
              </a:spcBef>
              <a:spcAft>
                <a:spcPts val="0"/>
              </a:spcAft>
              <a:defRPr sz="900" cap="all" baseline="0">
                <a:solidFill>
                  <a:srgbClr val="FFFFFF"/>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9901238" y="6459538"/>
            <a:ext cx="1311275" cy="365125"/>
          </a:xfrm>
          <a:prstGeom prst="rect">
            <a:avLst/>
          </a:prstGeom>
        </p:spPr>
        <p:txBody>
          <a:bodyPr vert="horz" lIns="91440" tIns="45720" rIns="91440" bIns="45720" rtlCol="0" anchor="ctr"/>
          <a:lstStyle>
            <a:lvl1pPr algn="r" fontAlgn="auto">
              <a:spcBef>
                <a:spcPts val="0"/>
              </a:spcBef>
              <a:spcAft>
                <a:spcPts val="0"/>
              </a:spcAft>
              <a:defRPr sz="1050">
                <a:solidFill>
                  <a:srgbClr val="FFFFFF"/>
                </a:solidFill>
                <a:latin typeface="+mn-lt"/>
                <a:cs typeface="+mn-cs"/>
              </a:defRPr>
            </a:lvl1pPr>
          </a:lstStyle>
          <a:p>
            <a:pPr>
              <a:defRPr/>
            </a:pPr>
            <a:fld id="{83DF57A1-7E3E-45B3-9CC1-8519D2F69AF4}" type="slidenum">
              <a:rPr lang="ru-RU"/>
              <a:pPr>
                <a:defRPr/>
              </a:pPr>
              <a:t>‹#›</a:t>
            </a:fld>
            <a:endParaRPr lang="ru-RU"/>
          </a:p>
        </p:txBody>
      </p:sp>
      <p:cxnSp>
        <p:nvCxnSpPr>
          <p:cNvPr id="10" name="Straight Connector 9"/>
          <p:cNvCxnSpPr/>
          <p:nvPr/>
        </p:nvCxnSpPr>
        <p:spPr>
          <a:xfrm>
            <a:off x="1193800" y="1738313"/>
            <a:ext cx="996632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73" r:id="rId1"/>
    <p:sldLayoutId id="2147483868" r:id="rId2"/>
    <p:sldLayoutId id="2147483874" r:id="rId3"/>
    <p:sldLayoutId id="2147483869" r:id="rId4"/>
    <p:sldLayoutId id="2147483870" r:id="rId5"/>
    <p:sldLayoutId id="2147483871" r:id="rId6"/>
    <p:sldLayoutId id="2147483875" r:id="rId7"/>
    <p:sldLayoutId id="2147483876" r:id="rId8"/>
    <p:sldLayoutId id="2147483877" r:id="rId9"/>
    <p:sldLayoutId id="2147483872" r:id="rId10"/>
    <p:sldLayoutId id="2147483878" r:id="rId11"/>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a:defRPr>
      </a:lvl2pPr>
      <a:lvl3pPr algn="l" rtl="0" eaLnBrk="0" fontAlgn="base" hangingPunct="0">
        <a:lnSpc>
          <a:spcPct val="85000"/>
        </a:lnSpc>
        <a:spcBef>
          <a:spcPct val="0"/>
        </a:spcBef>
        <a:spcAft>
          <a:spcPct val="0"/>
        </a:spcAft>
        <a:defRPr sz="4800">
          <a:solidFill>
            <a:srgbClr val="404040"/>
          </a:solidFill>
          <a:latin typeface="Calibri Light"/>
        </a:defRPr>
      </a:lvl3pPr>
      <a:lvl4pPr algn="l" rtl="0" eaLnBrk="0" fontAlgn="base" hangingPunct="0">
        <a:lnSpc>
          <a:spcPct val="85000"/>
        </a:lnSpc>
        <a:spcBef>
          <a:spcPct val="0"/>
        </a:spcBef>
        <a:spcAft>
          <a:spcPct val="0"/>
        </a:spcAft>
        <a:defRPr sz="4800">
          <a:solidFill>
            <a:srgbClr val="404040"/>
          </a:solidFill>
          <a:latin typeface="Calibri Light"/>
        </a:defRPr>
      </a:lvl4pPr>
      <a:lvl5pPr algn="l" rtl="0" eaLnBrk="0" fontAlgn="base" hangingPunct="0">
        <a:lnSpc>
          <a:spcPct val="85000"/>
        </a:lnSpc>
        <a:spcBef>
          <a:spcPct val="0"/>
        </a:spcBef>
        <a:spcAft>
          <a:spcPct val="0"/>
        </a:spcAft>
        <a:defRPr sz="4800">
          <a:solidFill>
            <a:srgbClr val="404040"/>
          </a:solidFill>
          <a:latin typeface="Calibri Light"/>
        </a:defRPr>
      </a:lvl5pPr>
      <a:lvl6pPr marL="457200" algn="l" rtl="0" fontAlgn="base">
        <a:lnSpc>
          <a:spcPct val="85000"/>
        </a:lnSpc>
        <a:spcBef>
          <a:spcPct val="0"/>
        </a:spcBef>
        <a:spcAft>
          <a:spcPct val="0"/>
        </a:spcAft>
        <a:defRPr sz="4800">
          <a:solidFill>
            <a:srgbClr val="404040"/>
          </a:solidFill>
          <a:latin typeface="Calibri Light"/>
        </a:defRPr>
      </a:lvl6pPr>
      <a:lvl7pPr marL="914400" algn="l" rtl="0" fontAlgn="base">
        <a:lnSpc>
          <a:spcPct val="85000"/>
        </a:lnSpc>
        <a:spcBef>
          <a:spcPct val="0"/>
        </a:spcBef>
        <a:spcAft>
          <a:spcPct val="0"/>
        </a:spcAft>
        <a:defRPr sz="4800">
          <a:solidFill>
            <a:srgbClr val="404040"/>
          </a:solidFill>
          <a:latin typeface="Calibri Light"/>
        </a:defRPr>
      </a:lvl7pPr>
      <a:lvl8pPr marL="1371600" algn="l" rtl="0" fontAlgn="base">
        <a:lnSpc>
          <a:spcPct val="85000"/>
        </a:lnSpc>
        <a:spcBef>
          <a:spcPct val="0"/>
        </a:spcBef>
        <a:spcAft>
          <a:spcPct val="0"/>
        </a:spcAft>
        <a:defRPr sz="4800">
          <a:solidFill>
            <a:srgbClr val="404040"/>
          </a:solidFill>
          <a:latin typeface="Calibri Light"/>
        </a:defRPr>
      </a:lvl8pPr>
      <a:lvl9pPr marL="1828800" algn="l" rtl="0" fontAlgn="base">
        <a:lnSpc>
          <a:spcPct val="85000"/>
        </a:lnSpc>
        <a:spcBef>
          <a:spcPct val="0"/>
        </a:spcBef>
        <a:spcAft>
          <a:spcPct val="0"/>
        </a:spcAft>
        <a:defRPr sz="4800">
          <a:solidFill>
            <a:srgbClr val="404040"/>
          </a:solidFill>
          <a:latin typeface="Calibri Light"/>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sz="2800"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22.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pn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eg"/><Relationship Id="rId3" Type="http://schemas.openxmlformats.org/officeDocument/2006/relationships/image" Target="../media/image103.emf"/><Relationship Id="rId7" Type="http://schemas.openxmlformats.org/officeDocument/2006/relationships/image" Target="../media/image107.jpeg"/><Relationship Id="rId12" Type="http://schemas.openxmlformats.org/officeDocument/2006/relationships/image" Target="../media/image112.jpeg"/><Relationship Id="rId2" Type="http://schemas.openxmlformats.org/officeDocument/2006/relationships/image" Target="../media/image102.emf"/><Relationship Id="rId1" Type="http://schemas.openxmlformats.org/officeDocument/2006/relationships/slideLayout" Target="../slideLayouts/slideLayout7.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emf"/><Relationship Id="rId10" Type="http://schemas.openxmlformats.org/officeDocument/2006/relationships/image" Target="../media/image110.jpeg"/><Relationship Id="rId4" Type="http://schemas.openxmlformats.org/officeDocument/2006/relationships/image" Target="../media/image104.emf"/><Relationship Id="rId9" Type="http://schemas.openxmlformats.org/officeDocument/2006/relationships/image" Target="../media/image109.jpeg"/><Relationship Id="rId14" Type="http://schemas.openxmlformats.org/officeDocument/2006/relationships/image" Target="../media/image114.jpeg"/></Relationships>
</file>

<file path=ppt/slides/_rels/slide26.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png"/></Relationships>
</file>

<file path=ppt/slides/_rels/slide27.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10" Type="http://schemas.openxmlformats.org/officeDocument/2006/relationships/image" Target="../media/image131.jpeg"/><Relationship Id="rId4" Type="http://schemas.openxmlformats.org/officeDocument/2006/relationships/image" Target="../media/image125.png"/><Relationship Id="rId9" Type="http://schemas.openxmlformats.org/officeDocument/2006/relationships/image" Target="../media/image1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image" Target="../media/image132.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 Id="rId9" Type="http://schemas.openxmlformats.org/officeDocument/2006/relationships/image" Target="../media/image1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2.png"/><Relationship Id="rId12" Type="http://schemas.openxmlformats.org/officeDocument/2006/relationships/oleObject" Target="../embeddings/oleObject9.bin"/><Relationship Id="rId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oleObject" Target="../embeddings/oleObject6.bin"/><Relationship Id="rId11" Type="http://schemas.openxmlformats.org/officeDocument/2006/relationships/image" Target="../media/image144.png"/><Relationship Id="rId5" Type="http://schemas.openxmlformats.org/officeDocument/2006/relationships/image" Target="../media/image141.png"/><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43.png"/></Relationships>
</file>

<file path=ppt/slides/_rels/slide31.xml.rels><?xml version="1.0" encoding="UTF-8" standalone="yes"?>
<Relationships xmlns="http://schemas.openxmlformats.org/package/2006/relationships"><Relationship Id="rId3" Type="http://schemas.openxmlformats.org/officeDocument/2006/relationships/hyperlink" Target="file:///C:\Users\HomePC\Desktop\&#1051;&#1077;&#1074;&#1072;&#1096;&#1077;&#1074;&#1072;%20&#1074;&#1099;&#1089;&#1096;&#1072;&#1103;\&#1055;&#1083;&#1072;&#1085;%20&#1089;%20&#1089;&#1077;&#1084;&#1100;&#1077;&#1081;.doc" TargetMode="External"/><Relationship Id="rId2" Type="http://schemas.openxmlformats.org/officeDocument/2006/relationships/hyperlink" Target="file:///C:\Users\HomePC\Desktop\&#1051;&#1077;&#1074;&#1072;&#1096;&#1077;&#1074;&#1072;%20&#1074;&#1099;&#1089;&#1096;&#1072;&#1103;\&#1055;&#1083;&#1072;&#1085;%20&#1089;%20&#1076;&#1077;&#1090;&#1100;&#1084;&#1080;.doc" TargetMode="External"/><Relationship Id="rId1" Type="http://schemas.openxmlformats.org/officeDocument/2006/relationships/slideLayout" Target="../slideLayouts/slideLayout7.xml"/><Relationship Id="rId4" Type="http://schemas.openxmlformats.org/officeDocument/2006/relationships/hyperlink" Target="file:///C:\Users\HomePC\Desktop\&#1051;&#1077;&#1074;&#1072;&#1096;&#1077;&#1074;&#1072;%20&#1074;&#1099;&#1089;&#1096;&#1072;&#1103;\&#1082;&#1074;&#1077;&#1089;&#1090;.docx"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dissercat.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www.pedopyt.ru/" TargetMode="External"/><Relationship Id="rId4" Type="http://schemas.openxmlformats.org/officeDocument/2006/relationships/hyperlink" Target="http://elar.uspu.r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1072;&#1085;&#1082;&#1077;&#1090;&#1072;.docx" TargetMode="External"/><Relationship Id="rId2" Type="http://schemas.openxmlformats.org/officeDocument/2006/relationships/hyperlink" Target="file:///C:\Users\HomePC\Desktop\&#1051;&#1077;&#1074;&#1072;&#1096;&#1077;&#1074;&#1072;%20&#1074;&#1099;&#1089;&#1096;&#1072;&#1103;\&#1072;&#1085;&#1082;&#1077;&#1090;&#1072;%20&#1076;&#1083;&#1103;%20&#1088;&#1086;&#1076;&#1080;&#1090;&#1077;&#1083;&#1077;&#1081;.docx" TargetMode="External"/><Relationship Id="rId1" Type="http://schemas.openxmlformats.org/officeDocument/2006/relationships/slideLayout" Target="../slideLayouts/slideLayout7.xml"/><Relationship Id="rId4" Type="http://schemas.openxmlformats.org/officeDocument/2006/relationships/hyperlink" Target="&#1055;&#1077;&#1088;&#1089;&#1087;&#1077;&#1082;&#1090;&#1080;&#1074;&#1085;&#1099;&#1081;%20&#1089;%20&#1088;&#1086;&#1076;&#1080;&#1090;&#1077;&#1083;&#1103;&#1084;&#1080;.doc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8.pn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Прямоугольник 1"/>
          <p:cNvSpPr>
            <a:spLocks noChangeArrowheads="1"/>
          </p:cNvSpPr>
          <p:nvPr/>
        </p:nvSpPr>
        <p:spPr bwMode="auto">
          <a:xfrm>
            <a:off x="1131888" y="285750"/>
            <a:ext cx="10871200" cy="2554288"/>
          </a:xfrm>
          <a:prstGeom prst="rect">
            <a:avLst/>
          </a:prstGeom>
          <a:noFill/>
          <a:ln w="9525">
            <a:noFill/>
            <a:miter lim="800000"/>
            <a:headEnd/>
            <a:tailEnd/>
          </a:ln>
        </p:spPr>
        <p:txBody>
          <a:bodyPr>
            <a:spAutoFit/>
          </a:bodyPr>
          <a:lstStyle/>
          <a:p>
            <a:pPr algn="ctr"/>
            <a:r>
              <a:rPr lang="ru-RU" altLang="ru-RU" sz="2400" b="1" i="1">
                <a:solidFill>
                  <a:srgbClr val="000000"/>
                </a:solidFill>
                <a:latin typeface="Georgia" pitchFamily="18" charset="0"/>
                <a:cs typeface="Times New Roman" pitchFamily="18" charset="0"/>
              </a:rPr>
              <a:t>Презентация практических достижений профессиональной деятельности </a:t>
            </a:r>
          </a:p>
          <a:p>
            <a:pPr algn="ctr"/>
            <a:endParaRPr lang="ru-RU" altLang="ru-RU" sz="2400" b="1" i="1">
              <a:solidFill>
                <a:srgbClr val="000000"/>
              </a:solidFill>
              <a:latin typeface="Georgia" pitchFamily="18" charset="0"/>
              <a:cs typeface="Times New Roman" pitchFamily="18" charset="0"/>
            </a:endParaRPr>
          </a:p>
          <a:p>
            <a:pPr algn="ctr"/>
            <a:r>
              <a:rPr lang="ru-RU" altLang="ru-RU" sz="2000" b="1" i="1">
                <a:solidFill>
                  <a:srgbClr val="000000"/>
                </a:solidFill>
                <a:latin typeface="Georgia" pitchFamily="18" charset="0"/>
                <a:cs typeface="Times New Roman" pitchFamily="18" charset="0"/>
              </a:rPr>
              <a:t> воспитателя</a:t>
            </a:r>
          </a:p>
          <a:p>
            <a:pPr algn="ctr"/>
            <a:r>
              <a:rPr lang="ru-RU" altLang="ru-RU" sz="2000" b="1" i="1">
                <a:solidFill>
                  <a:srgbClr val="000000"/>
                </a:solidFill>
                <a:latin typeface="Georgia" pitchFamily="18" charset="0"/>
                <a:cs typeface="Times New Roman" pitchFamily="18" charset="0"/>
              </a:rPr>
              <a:t>   МБДОУ детского сада №23  г. Павлово</a:t>
            </a:r>
          </a:p>
          <a:p>
            <a:pPr algn="ctr"/>
            <a:endParaRPr lang="ru-RU" altLang="ru-RU" sz="2000" b="1" i="1">
              <a:solidFill>
                <a:srgbClr val="000000"/>
              </a:solidFill>
              <a:latin typeface="Georgia" pitchFamily="18" charset="0"/>
              <a:cs typeface="Times New Roman" pitchFamily="18" charset="0"/>
            </a:endParaRPr>
          </a:p>
          <a:p>
            <a:pPr algn="ctr"/>
            <a:r>
              <a:rPr lang="ru-RU" altLang="ru-RU" sz="2800" b="1" i="1">
                <a:solidFill>
                  <a:srgbClr val="8E4221"/>
                </a:solidFill>
                <a:latin typeface="Georgia" pitchFamily="18" charset="0"/>
                <a:cs typeface="Times New Roman" pitchFamily="18" charset="0"/>
              </a:rPr>
              <a:t>ЛЕВАШЕВОЙ ЕКАТЕРИНЫ АЛЕКСЕЕВНЫ</a:t>
            </a:r>
          </a:p>
        </p:txBody>
      </p:sp>
      <p:sp>
        <p:nvSpPr>
          <p:cNvPr id="14338" name="Прямоугольник 3"/>
          <p:cNvSpPr>
            <a:spLocks noChangeArrowheads="1"/>
          </p:cNvSpPr>
          <p:nvPr/>
        </p:nvSpPr>
        <p:spPr bwMode="auto">
          <a:xfrm>
            <a:off x="4872038" y="3244850"/>
            <a:ext cx="6937375" cy="2225675"/>
          </a:xfrm>
          <a:prstGeom prst="rect">
            <a:avLst/>
          </a:prstGeom>
          <a:noFill/>
          <a:ln w="9525">
            <a:noFill/>
            <a:miter lim="800000"/>
            <a:headEnd/>
            <a:tailEnd/>
          </a:ln>
        </p:spPr>
        <p:txBody>
          <a:bodyPr>
            <a:spAutoFit/>
          </a:bodyPr>
          <a:lstStyle/>
          <a:p>
            <a:r>
              <a:rPr lang="ru-RU" altLang="ru-RU" sz="2000">
                <a:solidFill>
                  <a:srgbClr val="000000"/>
                </a:solidFill>
                <a:latin typeface="Constantia" pitchFamily="18" charset="0"/>
              </a:rPr>
              <a:t>Педагогический стаж – 5 лет</a:t>
            </a:r>
          </a:p>
          <a:p>
            <a:r>
              <a:rPr lang="ru-RU" altLang="ru-RU" sz="2000">
                <a:solidFill>
                  <a:srgbClr val="000000"/>
                </a:solidFill>
                <a:latin typeface="Constantia" pitchFamily="18" charset="0"/>
              </a:rPr>
              <a:t>в данной должности – 5 лет</a:t>
            </a:r>
          </a:p>
          <a:p>
            <a:endParaRPr lang="ru-RU" altLang="ru-RU" sz="2000">
              <a:solidFill>
                <a:srgbClr val="000000"/>
              </a:solidFill>
              <a:latin typeface="Constantia" pitchFamily="18" charset="0"/>
            </a:endParaRPr>
          </a:p>
          <a:p>
            <a:r>
              <a:rPr lang="ru-RU" altLang="ru-RU" sz="2000">
                <a:solidFill>
                  <a:srgbClr val="000000"/>
                </a:solidFill>
                <a:latin typeface="Constantia" pitchFamily="18" charset="0"/>
              </a:rPr>
              <a:t>Квалификационная категория – первая</a:t>
            </a:r>
          </a:p>
          <a:p>
            <a:endParaRPr lang="ru-RU" altLang="ru-RU" sz="2000" b="1">
              <a:solidFill>
                <a:srgbClr val="000000"/>
              </a:solidFill>
              <a:latin typeface="Constantia" pitchFamily="18" charset="0"/>
            </a:endParaRPr>
          </a:p>
          <a:p>
            <a:r>
              <a:rPr lang="ru-RU" altLang="ru-RU" sz="2000">
                <a:solidFill>
                  <a:srgbClr val="000000"/>
                </a:solidFill>
                <a:latin typeface="Times New Roman" pitchFamily="18" charset="0"/>
                <a:cs typeface="Times New Roman" pitchFamily="18" charset="0"/>
              </a:rPr>
              <a:t>Профессиональное кредо: </a:t>
            </a:r>
            <a:r>
              <a:rPr lang="ru-RU" sz="2000">
                <a:solidFill>
                  <a:srgbClr val="000000"/>
                </a:solidFill>
                <a:latin typeface="Times New Roman" pitchFamily="18" charset="0"/>
              </a:rPr>
              <a:t>«Идти всегда вперед и не останавливаться на достигнутом» </a:t>
            </a:r>
            <a:endParaRPr lang="ru-RU" altLang="ru-RU" sz="2000" b="1">
              <a:solidFill>
                <a:srgbClr val="000000"/>
              </a:solidFill>
              <a:latin typeface="Times New Roman" pitchFamily="18" charset="0"/>
              <a:cs typeface="Times New Roman" pitchFamily="18" charset="0"/>
            </a:endParaRPr>
          </a:p>
        </p:txBody>
      </p:sp>
      <p:pic>
        <p:nvPicPr>
          <p:cNvPr id="14339" name="Рисунок 6" descr="image-06-12-22-07-42.jpeg"/>
          <p:cNvPicPr>
            <a:picLocks noChangeAspect="1"/>
          </p:cNvPicPr>
          <p:nvPr/>
        </p:nvPicPr>
        <p:blipFill>
          <a:blip r:embed="rId3"/>
          <a:srcRect/>
          <a:stretch>
            <a:fillRect/>
          </a:stretch>
        </p:blipFill>
        <p:spPr bwMode="auto">
          <a:xfrm>
            <a:off x="1404070" y="2988003"/>
            <a:ext cx="2486025" cy="3314700"/>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279525" y="300038"/>
            <a:ext cx="10198100" cy="776287"/>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tx1"/>
                </a:solidFill>
                <a:latin typeface="Constantia" pitchFamily="18" charset="0"/>
                <a:cs typeface="Arial" charset="0"/>
              </a:rPr>
              <a:t>АНКЕТИРОВАНИЕ РОДИТЕЛЕЙ </a:t>
            </a:r>
          </a:p>
          <a:p>
            <a:pPr algn="ctr">
              <a:defRPr/>
            </a:pPr>
            <a:r>
              <a:rPr lang="ru-RU" b="1" dirty="0">
                <a:solidFill>
                  <a:schemeClr val="tx1"/>
                </a:solidFill>
                <a:latin typeface="Constantia" pitchFamily="18" charset="0"/>
                <a:cs typeface="Arial" charset="0"/>
              </a:rPr>
              <a:t>«Первые шаги в ранней профориентации дошкольников»</a:t>
            </a:r>
          </a:p>
        </p:txBody>
      </p:sp>
      <p:sp>
        <p:nvSpPr>
          <p:cNvPr id="5" name="Скругленный прямоугольник 4"/>
          <p:cNvSpPr/>
          <p:nvPr/>
        </p:nvSpPr>
        <p:spPr>
          <a:xfrm>
            <a:off x="1320800" y="1323975"/>
            <a:ext cx="10115550" cy="685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Ø"/>
              <a:defRPr/>
            </a:pPr>
            <a:r>
              <a:rPr lang="ru-RU" sz="1600" b="1" dirty="0">
                <a:solidFill>
                  <a:schemeClr val="tx1"/>
                </a:solidFill>
                <a:latin typeface="Times New Roman" panose="02020603050405020304" pitchFamily="18" charset="0"/>
                <a:cs typeface="Times New Roman" panose="02020603050405020304" pitchFamily="18" charset="0"/>
              </a:rPr>
              <a:t>68% </a:t>
            </a:r>
            <a:r>
              <a:rPr lang="ru-RU" sz="1600" dirty="0">
                <a:solidFill>
                  <a:schemeClr val="tx1"/>
                </a:solidFill>
                <a:latin typeface="Times New Roman" panose="02020603050405020304" pitchFamily="18" charset="0"/>
                <a:cs typeface="Times New Roman" panose="02020603050405020304" pitchFamily="18" charset="0"/>
              </a:rPr>
              <a:t>родителей считают необходимым проводить работу в ДОУ по ранней профориентации дошкольников; </a:t>
            </a:r>
          </a:p>
          <a:p>
            <a:pPr marL="285750" indent="-285750">
              <a:buFont typeface="Wingdings" panose="05000000000000000000" pitchFamily="2" charset="2"/>
              <a:buChar char="Ø"/>
              <a:defRPr/>
            </a:pPr>
            <a:r>
              <a:rPr lang="ru-RU" sz="1600" b="1" dirty="0">
                <a:solidFill>
                  <a:schemeClr val="tx1"/>
                </a:solidFill>
                <a:latin typeface="Times New Roman" panose="02020603050405020304" pitchFamily="18" charset="0"/>
                <a:cs typeface="Times New Roman" panose="02020603050405020304" pitchFamily="18" charset="0"/>
              </a:rPr>
              <a:t>19% </a:t>
            </a:r>
            <a:r>
              <a:rPr lang="ru-RU" sz="1600" dirty="0">
                <a:solidFill>
                  <a:schemeClr val="tx1"/>
                </a:solidFill>
                <a:latin typeface="Times New Roman" panose="02020603050405020304" pitchFamily="18" charset="0"/>
                <a:cs typeface="Times New Roman" panose="02020603050405020304" pitchFamily="18" charset="0"/>
              </a:rPr>
              <a:t>ответили на данный вопрос отрицательно</a:t>
            </a:r>
          </a:p>
        </p:txBody>
      </p:sp>
      <p:sp>
        <p:nvSpPr>
          <p:cNvPr id="7" name="Скругленный прямоугольник 6"/>
          <p:cNvSpPr/>
          <p:nvPr/>
        </p:nvSpPr>
        <p:spPr>
          <a:xfrm>
            <a:off x="1362075" y="2200275"/>
            <a:ext cx="10115550" cy="7048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Ø"/>
              <a:defRPr/>
            </a:pPr>
            <a:r>
              <a:rPr lang="ru-RU" sz="1600" b="1" dirty="0">
                <a:solidFill>
                  <a:schemeClr val="tx1"/>
                </a:solidFill>
                <a:latin typeface="Times New Roman" panose="02020603050405020304" pitchFamily="18" charset="0"/>
                <a:cs typeface="Times New Roman" panose="02020603050405020304" pitchFamily="18" charset="0"/>
              </a:rPr>
              <a:t>53%</a:t>
            </a:r>
            <a:r>
              <a:rPr lang="ru-RU" sz="1600" dirty="0">
                <a:solidFill>
                  <a:schemeClr val="tx1"/>
                </a:solidFill>
                <a:latin typeface="Times New Roman" panose="02020603050405020304" pitchFamily="18" charset="0"/>
                <a:cs typeface="Times New Roman" panose="02020603050405020304" pitchFamily="18" charset="0"/>
              </a:rPr>
              <a:t> опрошенных родителей разговаривают с детьми дома о профессиях семьи, где и кем работают;</a:t>
            </a:r>
          </a:p>
          <a:p>
            <a:pPr marL="285750" indent="-285750">
              <a:buFont typeface="Wingdings" panose="05000000000000000000" pitchFamily="2" charset="2"/>
              <a:buChar char="Ø"/>
              <a:defRPr/>
            </a:pPr>
            <a:r>
              <a:rPr lang="ru-RU" sz="1600" b="1" dirty="0">
                <a:solidFill>
                  <a:schemeClr val="tx1"/>
                </a:solidFill>
                <a:latin typeface="Times New Roman" panose="02020603050405020304" pitchFamily="18" charset="0"/>
                <a:cs typeface="Times New Roman" panose="02020603050405020304" pitchFamily="18" charset="0"/>
              </a:rPr>
              <a:t>47% </a:t>
            </a:r>
            <a:r>
              <a:rPr lang="ru-RU" sz="1600" dirty="0">
                <a:solidFill>
                  <a:schemeClr val="tx1"/>
                </a:solidFill>
                <a:latin typeface="Times New Roman" panose="02020603050405020304" pitchFamily="18" charset="0"/>
                <a:cs typeface="Times New Roman" panose="02020603050405020304" pitchFamily="18" charset="0"/>
              </a:rPr>
              <a:t>- не ведут подобные беседы </a:t>
            </a:r>
          </a:p>
        </p:txBody>
      </p:sp>
      <p:sp>
        <p:nvSpPr>
          <p:cNvPr id="8" name="Скругленный прямоугольник 7"/>
          <p:cNvSpPr/>
          <p:nvPr/>
        </p:nvSpPr>
        <p:spPr>
          <a:xfrm>
            <a:off x="1362075" y="3152775"/>
            <a:ext cx="10115550" cy="10287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lgn="just">
              <a:buFont typeface="Wingdings" pitchFamily="2" charset="2"/>
              <a:buChar char="Ø"/>
              <a:defRPr/>
            </a:pPr>
            <a:r>
              <a:rPr lang="ru-RU" sz="1100">
                <a:solidFill>
                  <a:srgbClr val="000000"/>
                </a:solidFill>
                <a:latin typeface="Times New Roman" pitchFamily="18" charset="0"/>
                <a:cs typeface="Times New Roman" pitchFamily="18" charset="0"/>
              </a:rPr>
              <a:t> </a:t>
            </a:r>
            <a:r>
              <a:rPr lang="ru-RU" sz="1600" b="1">
                <a:solidFill>
                  <a:srgbClr val="000000"/>
                </a:solidFill>
                <a:latin typeface="Times New Roman" pitchFamily="18" charset="0"/>
                <a:cs typeface="Times New Roman" pitchFamily="18" charset="0"/>
              </a:rPr>
              <a:t>73% </a:t>
            </a:r>
            <a:r>
              <a:rPr lang="ru-RU" sz="1600">
                <a:solidFill>
                  <a:srgbClr val="000000"/>
                </a:solidFill>
                <a:latin typeface="Times New Roman" pitchFamily="18" charset="0"/>
                <a:cs typeface="Times New Roman" pitchFamily="18" charset="0"/>
              </a:rPr>
              <a:t>родителей уверены, что ранняя профориентация не окажет никакого влияния на выбор профессии ребенком в будущем;</a:t>
            </a:r>
          </a:p>
          <a:p>
            <a:pPr marL="171450" indent="-171450" algn="just">
              <a:buFont typeface="Wingdings" pitchFamily="2" charset="2"/>
              <a:buChar char="Ø"/>
              <a:defRPr/>
            </a:pPr>
            <a:r>
              <a:rPr lang="ru-RU" sz="1600">
                <a:solidFill>
                  <a:srgbClr val="000000"/>
                </a:solidFill>
                <a:latin typeface="Times New Roman" pitchFamily="18" charset="0"/>
                <a:cs typeface="Times New Roman" pitchFamily="18" charset="0"/>
              </a:rPr>
              <a:t> </a:t>
            </a:r>
            <a:r>
              <a:rPr lang="ru-RU" sz="1600" b="1">
                <a:solidFill>
                  <a:srgbClr val="000000"/>
                </a:solidFill>
                <a:latin typeface="Times New Roman" pitchFamily="18" charset="0"/>
                <a:cs typeface="Times New Roman" pitchFamily="18" charset="0"/>
              </a:rPr>
              <a:t>15%</a:t>
            </a:r>
            <a:r>
              <a:rPr lang="ru-RU" sz="1600">
                <a:solidFill>
                  <a:srgbClr val="000000"/>
                </a:solidFill>
                <a:latin typeface="Times New Roman" pitchFamily="18" charset="0"/>
                <a:cs typeface="Times New Roman" pitchFamily="18" charset="0"/>
              </a:rPr>
              <a:t> - выразили надежду, что возможно ранняя профориентация сыграет роль при самоопределении ребенка в будущем</a:t>
            </a:r>
          </a:p>
        </p:txBody>
      </p:sp>
      <p:sp>
        <p:nvSpPr>
          <p:cNvPr id="9" name="Скругленный прямоугольник 8"/>
          <p:cNvSpPr/>
          <p:nvPr/>
        </p:nvSpPr>
        <p:spPr>
          <a:xfrm>
            <a:off x="1362075" y="4381500"/>
            <a:ext cx="10115550" cy="9334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Ø"/>
              <a:defRPr/>
            </a:pPr>
            <a:r>
              <a:rPr lang="ru-RU" sz="1600" b="1" dirty="0">
                <a:solidFill>
                  <a:schemeClr val="tx1"/>
                </a:solidFill>
                <a:latin typeface="Times New Roman" panose="02020603050405020304" pitchFamily="18" charset="0"/>
                <a:cs typeface="Times New Roman" panose="02020603050405020304" pitchFamily="18" charset="0"/>
              </a:rPr>
              <a:t>86%</a:t>
            </a:r>
            <a:r>
              <a:rPr lang="ru-RU" sz="1600" dirty="0">
                <a:solidFill>
                  <a:schemeClr val="tx1"/>
                </a:solidFill>
                <a:latin typeface="Times New Roman" panose="02020603050405020304" pitchFamily="18" charset="0"/>
                <a:cs typeface="Times New Roman" panose="02020603050405020304" pitchFamily="18" charset="0"/>
              </a:rPr>
              <a:t> родителей откликнулись на сотрудничество с детским садом по вопросам профориентации дошкольников</a:t>
            </a:r>
          </a:p>
        </p:txBody>
      </p:sp>
      <p:sp>
        <p:nvSpPr>
          <p:cNvPr id="10" name="Скругленный прямоугольник 9"/>
          <p:cNvSpPr/>
          <p:nvPr/>
        </p:nvSpPr>
        <p:spPr>
          <a:xfrm>
            <a:off x="1362075" y="5514975"/>
            <a:ext cx="10115550" cy="6286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Ø"/>
              <a:defRPr/>
            </a:pPr>
            <a:r>
              <a:rPr lang="ru-RU" sz="1600" b="1" dirty="0">
                <a:solidFill>
                  <a:schemeClr val="tx1"/>
                </a:solidFill>
                <a:latin typeface="Times New Roman" panose="02020603050405020304" pitchFamily="18" charset="0"/>
                <a:cs typeface="Times New Roman" panose="02020603050405020304" pitchFamily="18" charset="0"/>
              </a:rPr>
              <a:t>41%</a:t>
            </a:r>
            <a:r>
              <a:rPr lang="ru-RU" sz="1600" dirty="0">
                <a:solidFill>
                  <a:schemeClr val="tx1"/>
                </a:solidFill>
                <a:latin typeface="Times New Roman" panose="02020603050405020304" pitchFamily="18" charset="0"/>
                <a:cs typeface="Times New Roman" panose="02020603050405020304" pitchFamily="18" charset="0"/>
              </a:rPr>
              <a:t> оппонентов нуждаются в методической поддержке по проблеме ранней профориентации детей дошкольного возраста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2989263" y="217488"/>
            <a:ext cx="6165850" cy="622300"/>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a:solidFill>
                  <a:schemeClr val="tx1"/>
                </a:solidFill>
                <a:latin typeface="Constantia" pitchFamily="18" charset="0"/>
                <a:cs typeface="Arial" charset="0"/>
              </a:rPr>
              <a:t>ДЕЯТЕЛЬНОСТНЫЙ АСПЕКТ ОПЫТА</a:t>
            </a:r>
          </a:p>
          <a:p>
            <a:pPr algn="ctr">
              <a:defRPr/>
            </a:pPr>
            <a:r>
              <a:rPr lang="en-US" b="1">
                <a:solidFill>
                  <a:schemeClr val="tx1"/>
                </a:solidFill>
                <a:latin typeface="Constantia" pitchFamily="18" charset="0"/>
                <a:cs typeface="Arial" charset="0"/>
              </a:rPr>
              <a:t>II </a:t>
            </a:r>
            <a:r>
              <a:rPr lang="ru-RU" b="1">
                <a:solidFill>
                  <a:schemeClr val="tx1"/>
                </a:solidFill>
                <a:latin typeface="Constantia" pitchFamily="18" charset="0"/>
                <a:cs typeface="Arial" charset="0"/>
              </a:rPr>
              <a:t>ЭТАП:</a:t>
            </a:r>
          </a:p>
        </p:txBody>
      </p:sp>
      <p:sp>
        <p:nvSpPr>
          <p:cNvPr id="2" name="Скругленный прямоугольник 2"/>
          <p:cNvSpPr/>
          <p:nvPr/>
        </p:nvSpPr>
        <p:spPr>
          <a:xfrm>
            <a:off x="142875" y="1652588"/>
            <a:ext cx="2098675" cy="825500"/>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a:solidFill>
                  <a:schemeClr val="tx1"/>
                </a:solidFill>
                <a:latin typeface="Constantia" pitchFamily="18" charset="0"/>
                <a:cs typeface="Arial" charset="0"/>
              </a:rPr>
              <a:t>ВОСПИТАТЕЛЬ</a:t>
            </a:r>
          </a:p>
        </p:txBody>
      </p:sp>
      <p:sp>
        <p:nvSpPr>
          <p:cNvPr id="4" name="Скругленный прямоугольник 2"/>
          <p:cNvSpPr/>
          <p:nvPr/>
        </p:nvSpPr>
        <p:spPr>
          <a:xfrm>
            <a:off x="131763" y="3582988"/>
            <a:ext cx="2122487" cy="417512"/>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a:solidFill>
                  <a:schemeClr val="tx1"/>
                </a:solidFill>
                <a:latin typeface="Constantia" pitchFamily="18" charset="0"/>
                <a:cs typeface="Arial" charset="0"/>
              </a:rPr>
              <a:t>ДЕТИ</a:t>
            </a:r>
          </a:p>
        </p:txBody>
      </p:sp>
      <p:sp>
        <p:nvSpPr>
          <p:cNvPr id="5" name="Скругленный прямоугольник 2"/>
          <p:cNvSpPr/>
          <p:nvPr/>
        </p:nvSpPr>
        <p:spPr>
          <a:xfrm>
            <a:off x="173038" y="5448300"/>
            <a:ext cx="2074862" cy="417513"/>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a:solidFill>
                  <a:schemeClr val="tx1"/>
                </a:solidFill>
                <a:latin typeface="Constantia" pitchFamily="18" charset="0"/>
                <a:cs typeface="Arial" charset="0"/>
              </a:rPr>
              <a:t>РОДИТЕЛИ</a:t>
            </a:r>
          </a:p>
        </p:txBody>
      </p:sp>
      <p:sp>
        <p:nvSpPr>
          <p:cNvPr id="26629" name="Скругленный прямоугольник 2"/>
          <p:cNvSpPr>
            <a:spLocks noChangeArrowheads="1"/>
          </p:cNvSpPr>
          <p:nvPr/>
        </p:nvSpPr>
        <p:spPr bwMode="auto">
          <a:xfrm>
            <a:off x="2303463" y="1225550"/>
            <a:ext cx="9655175" cy="1679575"/>
          </a:xfrm>
          <a:prstGeom prst="roundRect">
            <a:avLst>
              <a:gd name="adj" fmla="val 16667"/>
            </a:avLst>
          </a:prstGeom>
          <a:solidFill>
            <a:srgbClr val="EAF1F6"/>
          </a:solidFill>
          <a:ln w="28575" algn="ctr">
            <a:solidFill>
              <a:srgbClr val="A75F0A"/>
            </a:solidFill>
            <a:round/>
            <a:headEnd/>
            <a:tailEnd/>
          </a:ln>
        </p:spPr>
        <p:txBody>
          <a:bodyPr anchor="ctr"/>
          <a:lstStyle/>
          <a:p>
            <a:pPr>
              <a:buFont typeface="Wingdings" pitchFamily="2" charset="2"/>
              <a:buChar char="Ø"/>
            </a:pPr>
            <a:r>
              <a:rPr lang="ru-RU"/>
              <a:t>  </a:t>
            </a:r>
            <a:r>
              <a:rPr lang="ru-RU" sz="1400">
                <a:latin typeface="Times New Roman" pitchFamily="18" charset="0"/>
                <a:cs typeface="Times New Roman" pitchFamily="18" charset="0"/>
              </a:rPr>
              <a:t>реализация перспективного плана по ознакомлению дошкольников с профессиями взрослых;</a:t>
            </a:r>
          </a:p>
          <a:p>
            <a:pPr>
              <a:buFont typeface="Wingdings" pitchFamily="2" charset="2"/>
              <a:buChar char="Ø"/>
            </a:pPr>
            <a:r>
              <a:rPr lang="ru-RU" sz="1400">
                <a:latin typeface="Times New Roman" pitchFamily="18" charset="0"/>
                <a:cs typeface="Times New Roman" pitchFamily="18" charset="0"/>
              </a:rPr>
              <a:t>  организация совместной деятельности, направленной раннюю профориентацию дошкольников;</a:t>
            </a:r>
          </a:p>
          <a:p>
            <a:pPr>
              <a:buFont typeface="Wingdings" pitchFamily="2" charset="2"/>
              <a:buChar char="Ø"/>
            </a:pPr>
            <a:r>
              <a:rPr lang="ru-RU" sz="1400">
                <a:latin typeface="Times New Roman" pitchFamily="18" charset="0"/>
                <a:cs typeface="Times New Roman" pitchFamily="18" charset="0"/>
              </a:rPr>
              <a:t>  реализация проектов</a:t>
            </a:r>
          </a:p>
          <a:p>
            <a:pPr>
              <a:buFont typeface="Wingdings" pitchFamily="2" charset="2"/>
              <a:buChar char="Ø"/>
            </a:pPr>
            <a:r>
              <a:rPr lang="ru-RU" sz="1400">
                <a:latin typeface="Times New Roman" pitchFamily="18" charset="0"/>
                <a:cs typeface="Times New Roman" pitchFamily="18" charset="0"/>
              </a:rPr>
              <a:t>  пополнение развивающей предметно-пространственной среды (центр «Лаборатория профессий») новыми пособиями</a:t>
            </a:r>
          </a:p>
          <a:p>
            <a:pPr algn="ctr"/>
            <a:endParaRPr lang="ru-RU" b="1">
              <a:latin typeface="Constantia" pitchFamily="18" charset="0"/>
            </a:endParaRPr>
          </a:p>
        </p:txBody>
      </p:sp>
      <p:sp>
        <p:nvSpPr>
          <p:cNvPr id="26630" name="Скругленный прямоугольник 2"/>
          <p:cNvSpPr>
            <a:spLocks noChangeArrowheads="1"/>
          </p:cNvSpPr>
          <p:nvPr/>
        </p:nvSpPr>
        <p:spPr bwMode="auto">
          <a:xfrm>
            <a:off x="2327275" y="3214688"/>
            <a:ext cx="9631363" cy="1357312"/>
          </a:xfrm>
          <a:prstGeom prst="roundRect">
            <a:avLst>
              <a:gd name="adj" fmla="val 16667"/>
            </a:avLst>
          </a:prstGeom>
          <a:solidFill>
            <a:srgbClr val="EAF1F6"/>
          </a:solidFill>
          <a:ln w="28575" algn="ctr">
            <a:solidFill>
              <a:srgbClr val="A75F0A"/>
            </a:solidFill>
            <a:round/>
            <a:headEnd/>
            <a:tailEnd/>
          </a:ln>
        </p:spPr>
        <p:txBody>
          <a:bodyPr anchor="ctr"/>
          <a:lstStyle/>
          <a:p>
            <a:pPr>
              <a:buFont typeface="Wingdings" pitchFamily="2" charset="2"/>
              <a:buChar char="Ø"/>
            </a:pPr>
            <a:r>
              <a:rPr lang="ru-RU"/>
              <a:t>  </a:t>
            </a:r>
            <a:r>
              <a:rPr lang="ru-RU" sz="1400">
                <a:latin typeface="Times New Roman" pitchFamily="18" charset="0"/>
              </a:rPr>
              <a:t>совместная деятельность взрослого и детей:</a:t>
            </a:r>
            <a:r>
              <a:rPr lang="ru-RU"/>
              <a:t> </a:t>
            </a:r>
            <a:r>
              <a:rPr lang="ru-RU" sz="1400">
                <a:latin typeface="Times New Roman" pitchFamily="18" charset="0"/>
              </a:rPr>
              <a:t>игровые проблемные ситуации, дидактические упражнения и игры, участие в проектах и квестах</a:t>
            </a:r>
          </a:p>
          <a:p>
            <a:pPr>
              <a:buFont typeface="Wingdings" pitchFamily="2" charset="2"/>
              <a:buChar char="Ø"/>
            </a:pPr>
            <a:r>
              <a:rPr lang="ru-RU" sz="1400">
                <a:latin typeface="Times New Roman" pitchFamily="18" charset="0"/>
              </a:rPr>
              <a:t>  самостоятельная деятельность детей: сюжетино-ролевые и режиссерские игры, игры в центрах детской активности</a:t>
            </a:r>
          </a:p>
        </p:txBody>
      </p:sp>
      <p:sp>
        <p:nvSpPr>
          <p:cNvPr id="26631" name="Скругленный прямоугольник 2"/>
          <p:cNvSpPr>
            <a:spLocks noChangeArrowheads="1"/>
          </p:cNvSpPr>
          <p:nvPr/>
        </p:nvSpPr>
        <p:spPr bwMode="auto">
          <a:xfrm>
            <a:off x="2333625" y="4770438"/>
            <a:ext cx="9625013" cy="1355725"/>
          </a:xfrm>
          <a:prstGeom prst="roundRect">
            <a:avLst>
              <a:gd name="adj" fmla="val 16667"/>
            </a:avLst>
          </a:prstGeom>
          <a:solidFill>
            <a:srgbClr val="EAF1F6"/>
          </a:solidFill>
          <a:ln w="28575" algn="ctr">
            <a:solidFill>
              <a:srgbClr val="A75F0A"/>
            </a:solidFill>
            <a:round/>
            <a:headEnd/>
            <a:tailEnd/>
          </a:ln>
        </p:spPr>
        <p:txBody>
          <a:bodyPr anchor="ctr"/>
          <a:lstStyle/>
          <a:p>
            <a:pPr>
              <a:buFont typeface="Wingdings" pitchFamily="2" charset="2"/>
              <a:buChar char="Ø"/>
            </a:pPr>
            <a:r>
              <a:rPr lang="ru-RU"/>
              <a:t> </a:t>
            </a:r>
            <a:r>
              <a:rPr lang="ru-RU" sz="1400">
                <a:latin typeface="Times New Roman" pitchFamily="18" charset="0"/>
                <a:cs typeface="Times New Roman" pitchFamily="18" charset="0"/>
              </a:rPr>
              <a:t>реализация перспективного плана по взаимодействию с семьей</a:t>
            </a:r>
          </a:p>
          <a:p>
            <a:pPr>
              <a:buFont typeface="Wingdings" pitchFamily="2" charset="2"/>
              <a:buChar char="Ø"/>
            </a:pPr>
            <a:r>
              <a:rPr lang="ru-RU" sz="1400">
                <a:latin typeface="Times New Roman" pitchFamily="18" charset="0"/>
                <a:cs typeface="Times New Roman" pitchFamily="18" charset="0"/>
              </a:rPr>
              <a:t> участие в проектах, конкурсах и выставках</a:t>
            </a:r>
          </a:p>
          <a:p>
            <a:pPr>
              <a:buFont typeface="Wingdings" pitchFamily="2" charset="2"/>
              <a:buChar char="Ø"/>
            </a:pPr>
            <a:r>
              <a:rPr lang="ru-RU" sz="1400">
                <a:latin typeface="Times New Roman" pitchFamily="18" charset="0"/>
                <a:cs typeface="Times New Roman" pitchFamily="18" charset="0"/>
              </a:rPr>
              <a:t> консультации на информационных стендах и на сайте ДОУ.</a:t>
            </a:r>
          </a:p>
          <a:p>
            <a:pPr>
              <a:buFont typeface="Wingdings" pitchFamily="2" charset="2"/>
              <a:buChar char="Ø"/>
            </a:pPr>
            <a:r>
              <a:rPr lang="ru-RU" sz="1400">
                <a:latin typeface="Times New Roman" pitchFamily="18" charset="0"/>
                <a:cs typeface="Times New Roman" pitchFamily="18" charset="0"/>
              </a:rPr>
              <a:t> оказание помощи в пополнении РППС («Лаборатория профессий»)</a:t>
            </a:r>
          </a:p>
          <a:p>
            <a:pPr algn="ctr"/>
            <a:endParaRPr lang="ru-RU" sz="1400" b="1">
              <a:latin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3640138" y="439738"/>
            <a:ext cx="4914900" cy="635000"/>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b="1" dirty="0">
                <a:solidFill>
                  <a:schemeClr val="tx1"/>
                </a:solidFill>
                <a:latin typeface="Constantia" pitchFamily="18" charset="0"/>
                <a:cs typeface="Arial" charset="0"/>
              </a:rPr>
              <a:t>ДЕЯТЕЛЬНОСТНЫЙ АСПЕКТ ОПЫТА</a:t>
            </a:r>
          </a:p>
          <a:p>
            <a:pPr algn="ctr">
              <a:defRPr/>
            </a:pPr>
            <a:r>
              <a:rPr lang="en-US" sz="1600" b="1" dirty="0">
                <a:solidFill>
                  <a:schemeClr val="tx1"/>
                </a:solidFill>
                <a:latin typeface="Constantia" pitchFamily="18" charset="0"/>
                <a:cs typeface="Arial" charset="0"/>
              </a:rPr>
              <a:t>II </a:t>
            </a:r>
            <a:r>
              <a:rPr lang="ru-RU" sz="1600" b="1" dirty="0">
                <a:solidFill>
                  <a:schemeClr val="tx1"/>
                </a:solidFill>
                <a:latin typeface="Constantia" pitchFamily="18" charset="0"/>
                <a:cs typeface="Arial" charset="0"/>
              </a:rPr>
              <a:t>ЭТАП:</a:t>
            </a:r>
          </a:p>
        </p:txBody>
      </p:sp>
      <p:sp>
        <p:nvSpPr>
          <p:cNvPr id="2" name="Овал 1"/>
          <p:cNvSpPr/>
          <p:nvPr/>
        </p:nvSpPr>
        <p:spPr>
          <a:xfrm>
            <a:off x="3870325" y="2408238"/>
            <a:ext cx="4257675" cy="187007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a:solidFill>
                  <a:schemeClr val="tx1"/>
                </a:solidFill>
                <a:latin typeface="Bahnschrift SemiBold" panose="020B0502040204020203" pitchFamily="34" charset="0"/>
              </a:rPr>
              <a:t>ПЕДАГОГИЧЕСКИЕ ТЕХНОЛОГИИ РАННЕЙ ПРОФОРИЕНТАЦИИ</a:t>
            </a:r>
          </a:p>
          <a:p>
            <a:pPr algn="ctr">
              <a:defRPr/>
            </a:pPr>
            <a:r>
              <a:rPr lang="ru-RU" sz="1600" dirty="0">
                <a:solidFill>
                  <a:schemeClr val="tx1"/>
                </a:solidFill>
                <a:latin typeface="Bahnschrift SemiBold" panose="020B0502040204020203" pitchFamily="34" charset="0"/>
              </a:rPr>
              <a:t>ДЕТЕЙ СТАРШЕГО ДОШКОЛЬНОГО ВОЗРАСТА</a:t>
            </a:r>
          </a:p>
        </p:txBody>
      </p:sp>
      <p:sp>
        <p:nvSpPr>
          <p:cNvPr id="5" name="Прямоугольник: скругленные углы 4"/>
          <p:cNvSpPr/>
          <p:nvPr/>
        </p:nvSpPr>
        <p:spPr>
          <a:xfrm>
            <a:off x="1482725" y="1638300"/>
            <a:ext cx="3678238" cy="87312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chemeClr val="tx1"/>
                </a:solidFill>
                <a:latin typeface="Bahnschrift SemiBold" panose="020B0502040204020203" pitchFamily="34" charset="0"/>
              </a:rPr>
              <a:t>ТЕХНОЛОГИЯ МАКЕТИРОВАНИЯ</a:t>
            </a:r>
          </a:p>
        </p:txBody>
      </p:sp>
      <p:sp>
        <p:nvSpPr>
          <p:cNvPr id="14" name="Прямоугольник: скругленные углы 13"/>
          <p:cNvSpPr/>
          <p:nvPr/>
        </p:nvSpPr>
        <p:spPr>
          <a:xfrm>
            <a:off x="179388" y="2906713"/>
            <a:ext cx="3678237" cy="87312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chemeClr val="tx1"/>
                </a:solidFill>
                <a:latin typeface="Bahnschrift SemiBold" panose="020B0502040204020203" pitchFamily="34" charset="0"/>
              </a:rPr>
              <a:t>МУЗЕЙНАЯ ТЕХНОЛОГИЯ</a:t>
            </a:r>
          </a:p>
        </p:txBody>
      </p:sp>
      <p:sp>
        <p:nvSpPr>
          <p:cNvPr id="16" name="Прямоугольник: скругленные углы 15"/>
          <p:cNvSpPr/>
          <p:nvPr/>
        </p:nvSpPr>
        <p:spPr>
          <a:xfrm>
            <a:off x="4256088" y="4378325"/>
            <a:ext cx="3679825" cy="87312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chemeClr val="tx1"/>
                </a:solidFill>
                <a:latin typeface="Bahnschrift SemiBold" panose="020B0502040204020203" pitchFamily="34" charset="0"/>
              </a:rPr>
              <a:t>ПРОЕКТНАЯ ТЕХНОЛОГИЯ</a:t>
            </a:r>
          </a:p>
        </p:txBody>
      </p:sp>
      <p:sp>
        <p:nvSpPr>
          <p:cNvPr id="20" name="Прямоугольник: скругленные углы 19"/>
          <p:cNvSpPr/>
          <p:nvPr/>
        </p:nvSpPr>
        <p:spPr>
          <a:xfrm>
            <a:off x="6859588" y="1606550"/>
            <a:ext cx="3678237" cy="87312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chemeClr val="tx1"/>
                </a:solidFill>
                <a:latin typeface="Bahnschrift SemiBold" panose="020B0502040204020203" pitchFamily="34" charset="0"/>
              </a:rPr>
              <a:t>ТЕХНОЛОГИЯ ИНТЕЛЛЕКТ-КАРТ</a:t>
            </a:r>
          </a:p>
        </p:txBody>
      </p:sp>
      <p:sp>
        <p:nvSpPr>
          <p:cNvPr id="22" name="Прямоугольник: скругленные углы 21"/>
          <p:cNvSpPr/>
          <p:nvPr/>
        </p:nvSpPr>
        <p:spPr>
          <a:xfrm>
            <a:off x="8140700" y="3021013"/>
            <a:ext cx="3679825" cy="87312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chemeClr val="tx1"/>
                </a:solidFill>
                <a:latin typeface="Bahnschrift SemiBold" panose="020B0502040204020203" pitchFamily="34" charset="0"/>
              </a:rPr>
              <a:t>ИГРОВЫЕ ТЕХНОЛОГИИ</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stretch>
            <a:fillRect/>
          </a:stretch>
        </p:blipFill>
        <p:spPr>
          <a:xfrm>
            <a:off x="6875140" y="1808996"/>
            <a:ext cx="3542521" cy="19949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Рисунок 9"/>
          <p:cNvPicPr>
            <a:picLocks noChangeAspect="1"/>
          </p:cNvPicPr>
          <p:nvPr/>
        </p:nvPicPr>
        <p:blipFill rotWithShape="1">
          <a:blip r:embed="rId3" cstate="print"/>
          <a:srcRect t="-1349" r="11141" b="1349"/>
          <a:stretch/>
        </p:blipFill>
        <p:spPr>
          <a:xfrm>
            <a:off x="406699" y="4067329"/>
            <a:ext cx="3458290" cy="219173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p:cNvPicPr>
            <a:picLocks noChangeAspect="1"/>
          </p:cNvPicPr>
          <p:nvPr/>
        </p:nvPicPr>
        <p:blipFill>
          <a:blip r:embed="rId4" cstate="print"/>
          <a:stretch>
            <a:fillRect/>
          </a:stretch>
        </p:blipFill>
        <p:spPr>
          <a:xfrm>
            <a:off x="1548095" y="1787144"/>
            <a:ext cx="3542522" cy="199496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 descr="Picture background"/>
          <p:cNvPicPr>
            <a:picLocks noChangeAspect="1" noChangeArrowheads="1"/>
          </p:cNvPicPr>
          <p:nvPr/>
        </p:nvPicPr>
        <p:blipFill>
          <a:blip r:embed="rId5" cstate="print"/>
          <a:srcRect/>
          <a:stretch>
            <a:fillRect/>
          </a:stretch>
        </p:blipFill>
        <p:spPr bwMode="auto">
          <a:xfrm>
            <a:off x="4227386" y="4019764"/>
            <a:ext cx="3542520" cy="22868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4" descr="Picture background"/>
          <p:cNvPicPr>
            <a:picLocks noChangeAspect="1" noChangeArrowheads="1"/>
          </p:cNvPicPr>
          <p:nvPr/>
        </p:nvPicPr>
        <p:blipFill>
          <a:blip r:embed="rId6" cstate="print"/>
          <a:srcRect/>
          <a:stretch>
            <a:fillRect/>
          </a:stretch>
        </p:blipFill>
        <p:spPr bwMode="auto">
          <a:xfrm>
            <a:off x="8132303" y="4067329"/>
            <a:ext cx="3903217" cy="219173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Прямоугольник: скругленные углы 20"/>
          <p:cNvSpPr/>
          <p:nvPr/>
        </p:nvSpPr>
        <p:spPr>
          <a:xfrm>
            <a:off x="314325" y="52388"/>
            <a:ext cx="11196638" cy="1481137"/>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chemeClr val="tx1"/>
                </a:solidFill>
                <a:latin typeface="Bahnschrift SemiBold" panose="020B0502040204020203" pitchFamily="34" charset="0"/>
              </a:rPr>
              <a:t>ТЕХНОЛОГИЯ МАКЕТИРОВАНИЯ</a:t>
            </a:r>
          </a:p>
          <a:p>
            <a:pPr algn="ctr">
              <a:defRPr/>
            </a:pPr>
            <a:r>
              <a:rPr lang="ru-RU" sz="1400" dirty="0">
                <a:solidFill>
                  <a:schemeClr val="tx1"/>
                </a:solidFill>
                <a:latin typeface="Times New Roman" panose="02020603050405020304" pitchFamily="18" charset="0"/>
                <a:cs typeface="Times New Roman" panose="02020603050405020304" pitchFamily="18" charset="0"/>
              </a:rPr>
              <a:t>Развивающий потенциал данной технологии в ранней профориентации в том, что она дает возможность вариативного использования игрушек, предметов-заместителей, маркеров пространства, объединения разных по содержанию макетов, что способствует формированию у детей самых разнообразных игровых замыслов и позволяет закрепить полученные знания о профессиях взрослых и «прожить» производственные сюжеты.</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icture background"/>
          <p:cNvPicPr>
            <a:picLocks noChangeAspect="1" noChangeArrowheads="1"/>
          </p:cNvPicPr>
          <p:nvPr/>
        </p:nvPicPr>
        <p:blipFill>
          <a:blip r:embed="rId2"/>
          <a:srcRect/>
          <a:stretch>
            <a:fillRect/>
          </a:stretch>
        </p:blipFill>
        <p:spPr bwMode="auto">
          <a:xfrm>
            <a:off x="414904" y="194929"/>
            <a:ext cx="2951287" cy="27487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4036" name="Picture 4" descr="Picture background"/>
          <p:cNvPicPr>
            <a:picLocks noChangeAspect="1" noChangeArrowheads="1"/>
          </p:cNvPicPr>
          <p:nvPr/>
        </p:nvPicPr>
        <p:blipFill>
          <a:blip r:embed="rId3" cstate="print"/>
          <a:srcRect/>
          <a:stretch>
            <a:fillRect/>
          </a:stretch>
        </p:blipFill>
        <p:spPr bwMode="auto">
          <a:xfrm>
            <a:off x="7969390" y="3294841"/>
            <a:ext cx="3417989" cy="25626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4038" name="Picture 6" descr="Picture background"/>
          <p:cNvPicPr>
            <a:picLocks noChangeAspect="1" noChangeArrowheads="1"/>
          </p:cNvPicPr>
          <p:nvPr/>
        </p:nvPicPr>
        <p:blipFill>
          <a:blip r:embed="rId4" cstate="print"/>
          <a:srcRect/>
          <a:stretch>
            <a:fillRect/>
          </a:stretch>
        </p:blipFill>
        <p:spPr bwMode="auto">
          <a:xfrm>
            <a:off x="8322435" y="284536"/>
            <a:ext cx="3064944" cy="23178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Рисунок 2"/>
          <p:cNvPicPr>
            <a:picLocks noChangeAspect="1"/>
          </p:cNvPicPr>
          <p:nvPr/>
        </p:nvPicPr>
        <p:blipFill rotWithShape="1">
          <a:blip r:embed="rId5" cstate="print"/>
          <a:srcRect l="28591" r="19175"/>
          <a:stretch/>
        </p:blipFill>
        <p:spPr>
          <a:xfrm rot="5400000">
            <a:off x="4781111" y="-204075"/>
            <a:ext cx="2242086" cy="321930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Рисунок 4"/>
          <p:cNvPicPr>
            <a:picLocks noChangeAspect="1"/>
          </p:cNvPicPr>
          <p:nvPr/>
        </p:nvPicPr>
        <p:blipFill rotWithShape="1">
          <a:blip r:embed="rId6" cstate="print"/>
          <a:srcRect l="17044" r="6254"/>
          <a:stretch/>
        </p:blipFill>
        <p:spPr>
          <a:xfrm rot="5400000">
            <a:off x="4521178" y="3298513"/>
            <a:ext cx="2761952" cy="27845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Рисунок 3"/>
          <p:cNvPicPr>
            <a:picLocks noChangeAspect="1"/>
          </p:cNvPicPr>
          <p:nvPr/>
        </p:nvPicPr>
        <p:blipFill rotWithShape="1">
          <a:blip r:embed="rId7" cstate="print"/>
          <a:srcRect l="37251"/>
          <a:stretch/>
        </p:blipFill>
        <p:spPr>
          <a:xfrm rot="5400000">
            <a:off x="642324" y="3201581"/>
            <a:ext cx="2329693" cy="278453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Скругленный прямоугольник 1"/>
          <p:cNvSpPr/>
          <p:nvPr/>
        </p:nvSpPr>
        <p:spPr>
          <a:xfrm>
            <a:off x="261938" y="2647950"/>
            <a:ext cx="3255962"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Макет </a:t>
            </a:r>
          </a:p>
          <a:p>
            <a:pPr algn="ctr">
              <a:defRPr/>
            </a:pPr>
            <a:r>
              <a:rPr lang="ru-RU" sz="1400" dirty="0">
                <a:solidFill>
                  <a:schemeClr val="tx1"/>
                </a:solidFill>
                <a:latin typeface="Times New Roman" panose="02020603050405020304" pitchFamily="18" charset="0"/>
                <a:cs typeface="Times New Roman" panose="02020603050405020304" pitchFamily="18" charset="0"/>
              </a:rPr>
              <a:t>«Кухня»</a:t>
            </a:r>
          </a:p>
        </p:txBody>
      </p:sp>
      <p:sp>
        <p:nvSpPr>
          <p:cNvPr id="11" name="Скругленный прямоугольник 1"/>
          <p:cNvSpPr/>
          <p:nvPr/>
        </p:nvSpPr>
        <p:spPr>
          <a:xfrm>
            <a:off x="179388" y="5643563"/>
            <a:ext cx="3255962"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Макет </a:t>
            </a:r>
          </a:p>
          <a:p>
            <a:pPr algn="ctr">
              <a:defRPr/>
            </a:pPr>
            <a:r>
              <a:rPr lang="ru-RU" sz="1400" dirty="0">
                <a:solidFill>
                  <a:schemeClr val="tx1"/>
                </a:solidFill>
                <a:latin typeface="Times New Roman" panose="02020603050405020304" pitchFamily="18" charset="0"/>
                <a:cs typeface="Times New Roman" panose="02020603050405020304" pitchFamily="18" charset="0"/>
              </a:rPr>
              <a:t>«Пожарная часть»</a:t>
            </a:r>
          </a:p>
        </p:txBody>
      </p:sp>
      <p:sp>
        <p:nvSpPr>
          <p:cNvPr id="12" name="Скругленный прямоугольник 1"/>
          <p:cNvSpPr/>
          <p:nvPr/>
        </p:nvSpPr>
        <p:spPr>
          <a:xfrm>
            <a:off x="4292600" y="2616200"/>
            <a:ext cx="3255963"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Макет </a:t>
            </a:r>
          </a:p>
          <a:p>
            <a:pPr algn="ctr">
              <a:defRPr/>
            </a:pPr>
            <a:r>
              <a:rPr lang="ru-RU" sz="1400" dirty="0">
                <a:solidFill>
                  <a:schemeClr val="tx1"/>
                </a:solidFill>
                <a:latin typeface="Times New Roman" panose="02020603050405020304" pitchFamily="18" charset="0"/>
                <a:cs typeface="Times New Roman" panose="02020603050405020304" pitchFamily="18" charset="0"/>
              </a:rPr>
              <a:t>«Аптека»</a:t>
            </a:r>
          </a:p>
        </p:txBody>
      </p:sp>
      <p:sp>
        <p:nvSpPr>
          <p:cNvPr id="13" name="Скругленный прямоугольник 1"/>
          <p:cNvSpPr/>
          <p:nvPr/>
        </p:nvSpPr>
        <p:spPr>
          <a:xfrm>
            <a:off x="8226425" y="2647950"/>
            <a:ext cx="3255963"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Макет </a:t>
            </a:r>
          </a:p>
          <a:p>
            <a:pPr algn="ctr">
              <a:defRPr/>
            </a:pPr>
            <a:r>
              <a:rPr lang="ru-RU" sz="1400" dirty="0">
                <a:solidFill>
                  <a:schemeClr val="tx1"/>
                </a:solidFill>
                <a:latin typeface="Times New Roman" panose="02020603050405020304" pitchFamily="18" charset="0"/>
                <a:cs typeface="Times New Roman" panose="02020603050405020304" pitchFamily="18" charset="0"/>
              </a:rPr>
              <a:t>«Работа пожарных»</a:t>
            </a:r>
          </a:p>
        </p:txBody>
      </p:sp>
      <p:sp>
        <p:nvSpPr>
          <p:cNvPr id="15" name="Скругленный прямоугольник 1"/>
          <p:cNvSpPr/>
          <p:nvPr/>
        </p:nvSpPr>
        <p:spPr>
          <a:xfrm>
            <a:off x="4364038" y="5643563"/>
            <a:ext cx="3148012"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Макет </a:t>
            </a:r>
          </a:p>
          <a:p>
            <a:pPr algn="ctr">
              <a:defRPr/>
            </a:pPr>
            <a:r>
              <a:rPr lang="ru-RU" sz="1400" dirty="0">
                <a:solidFill>
                  <a:schemeClr val="tx1"/>
                </a:solidFill>
                <a:latin typeface="Times New Roman" panose="02020603050405020304" pitchFamily="18" charset="0"/>
                <a:cs typeface="Times New Roman" panose="02020603050405020304" pitchFamily="18" charset="0"/>
              </a:rPr>
              <a:t>«Супермаркет»</a:t>
            </a:r>
          </a:p>
        </p:txBody>
      </p:sp>
      <p:sp>
        <p:nvSpPr>
          <p:cNvPr id="16" name="Скругленный прямоугольник 1"/>
          <p:cNvSpPr/>
          <p:nvPr/>
        </p:nvSpPr>
        <p:spPr>
          <a:xfrm>
            <a:off x="7969250" y="5648325"/>
            <a:ext cx="3417888"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Макет </a:t>
            </a:r>
          </a:p>
          <a:p>
            <a:pPr algn="ctr">
              <a:defRPr/>
            </a:pPr>
            <a:r>
              <a:rPr lang="ru-RU" sz="1400" dirty="0">
                <a:solidFill>
                  <a:schemeClr val="tx1"/>
                </a:solidFill>
                <a:latin typeface="Times New Roman" panose="02020603050405020304" pitchFamily="18" charset="0"/>
                <a:cs typeface="Times New Roman" panose="02020603050405020304" pitchFamily="18" charset="0"/>
              </a:rPr>
              <a:t>«Центр здоровья»</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кругленные углы 7"/>
          <p:cNvSpPr/>
          <p:nvPr/>
        </p:nvSpPr>
        <p:spPr>
          <a:xfrm>
            <a:off x="314325" y="52388"/>
            <a:ext cx="11196638" cy="115411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chemeClr val="tx1"/>
                </a:solidFill>
                <a:latin typeface="Bahnschrift SemiBold" panose="020B0502040204020203" pitchFamily="34" charset="0"/>
              </a:rPr>
              <a:t>МУЗЕЙНАЯ ТЕХНОЛОГИЯ</a:t>
            </a:r>
          </a:p>
          <a:p>
            <a:pPr algn="ctr">
              <a:defRPr/>
            </a:pPr>
            <a:r>
              <a:rPr lang="ru-RU" sz="1400" dirty="0">
                <a:solidFill>
                  <a:schemeClr val="tx1"/>
                </a:solidFill>
                <a:latin typeface="Times New Roman" panose="02020603050405020304" pitchFamily="18" charset="0"/>
                <a:cs typeface="Times New Roman" panose="02020603050405020304" pitchFamily="18" charset="0"/>
              </a:rPr>
              <a:t>Знакомство с разными профессиями расширяет кругозор детей, создает возможности для самостоятельной познавательно-исследовательской деятельности с экспонатами мини-музея, которые погружают ребенка в активный познавательный процесс  получения «знаний о профессиях через руки» </a:t>
            </a:r>
          </a:p>
        </p:txBody>
      </p:sp>
      <p:pic>
        <p:nvPicPr>
          <p:cNvPr id="30722" name="Рисунок 2"/>
          <p:cNvPicPr>
            <a:picLocks noChangeAspect="1"/>
          </p:cNvPicPr>
          <p:nvPr/>
        </p:nvPicPr>
        <p:blipFill>
          <a:blip r:embed="rId2"/>
          <a:srcRect/>
          <a:stretch>
            <a:fillRect/>
          </a:stretch>
        </p:blipFill>
        <p:spPr bwMode="auto">
          <a:xfrm>
            <a:off x="657225" y="4046538"/>
            <a:ext cx="1463675" cy="2222500"/>
          </a:xfrm>
          <a:prstGeom prst="rect">
            <a:avLst/>
          </a:prstGeom>
          <a:noFill/>
          <a:ln w="9525">
            <a:noFill/>
            <a:miter lim="800000"/>
            <a:headEnd/>
            <a:tailEnd/>
          </a:ln>
        </p:spPr>
      </p:pic>
      <p:pic>
        <p:nvPicPr>
          <p:cNvPr id="30723" name="Рисунок 8"/>
          <p:cNvPicPr>
            <a:picLocks noChangeAspect="1"/>
          </p:cNvPicPr>
          <p:nvPr/>
        </p:nvPicPr>
        <p:blipFill>
          <a:blip r:embed="rId3"/>
          <a:srcRect/>
          <a:stretch>
            <a:fillRect/>
          </a:stretch>
        </p:blipFill>
        <p:spPr bwMode="auto">
          <a:xfrm>
            <a:off x="2198688" y="1495425"/>
            <a:ext cx="1373187" cy="2439988"/>
          </a:xfrm>
          <a:prstGeom prst="rect">
            <a:avLst/>
          </a:prstGeom>
          <a:noFill/>
          <a:ln w="9525">
            <a:noFill/>
            <a:miter lim="800000"/>
            <a:headEnd/>
            <a:tailEnd/>
          </a:ln>
        </p:spPr>
      </p:pic>
      <p:pic>
        <p:nvPicPr>
          <p:cNvPr id="30724" name="Рисунок 10"/>
          <p:cNvPicPr>
            <a:picLocks noChangeAspect="1"/>
          </p:cNvPicPr>
          <p:nvPr/>
        </p:nvPicPr>
        <p:blipFill>
          <a:blip r:embed="rId4"/>
          <a:srcRect/>
          <a:stretch>
            <a:fillRect/>
          </a:stretch>
        </p:blipFill>
        <p:spPr bwMode="auto">
          <a:xfrm>
            <a:off x="5070475" y="1489075"/>
            <a:ext cx="1357313" cy="2411413"/>
          </a:xfrm>
          <a:prstGeom prst="rect">
            <a:avLst/>
          </a:prstGeom>
          <a:noFill/>
          <a:ln w="9525">
            <a:noFill/>
            <a:miter lim="800000"/>
            <a:headEnd/>
            <a:tailEnd/>
          </a:ln>
        </p:spPr>
      </p:pic>
      <p:pic>
        <p:nvPicPr>
          <p:cNvPr id="30725" name="Рисунок 14"/>
          <p:cNvPicPr>
            <a:picLocks noChangeAspect="1"/>
          </p:cNvPicPr>
          <p:nvPr/>
        </p:nvPicPr>
        <p:blipFill>
          <a:blip r:embed="rId5"/>
          <a:srcRect/>
          <a:stretch>
            <a:fillRect/>
          </a:stretch>
        </p:blipFill>
        <p:spPr bwMode="auto">
          <a:xfrm>
            <a:off x="7226300" y="1487488"/>
            <a:ext cx="1373188" cy="2439987"/>
          </a:xfrm>
          <a:prstGeom prst="rect">
            <a:avLst/>
          </a:prstGeom>
          <a:noFill/>
          <a:ln w="9525">
            <a:noFill/>
            <a:miter lim="800000"/>
            <a:headEnd/>
            <a:tailEnd/>
          </a:ln>
        </p:spPr>
      </p:pic>
      <p:pic>
        <p:nvPicPr>
          <p:cNvPr id="30726" name="Рисунок 16"/>
          <p:cNvPicPr>
            <a:picLocks noChangeAspect="1"/>
          </p:cNvPicPr>
          <p:nvPr/>
        </p:nvPicPr>
        <p:blipFill>
          <a:blip r:embed="rId6"/>
          <a:srcRect/>
          <a:stretch>
            <a:fillRect/>
          </a:stretch>
        </p:blipFill>
        <p:spPr bwMode="auto">
          <a:xfrm>
            <a:off x="9666288" y="1431925"/>
            <a:ext cx="1404937" cy="2495550"/>
          </a:xfrm>
          <a:prstGeom prst="rect">
            <a:avLst/>
          </a:prstGeom>
          <a:noFill/>
          <a:ln w="9525">
            <a:noFill/>
            <a:miter lim="800000"/>
            <a:headEnd/>
            <a:tailEnd/>
          </a:ln>
        </p:spPr>
      </p:pic>
      <p:pic>
        <p:nvPicPr>
          <p:cNvPr id="30727" name="Picture 8" descr="IMG_1983"/>
          <p:cNvPicPr>
            <a:picLocks noChangeAspect="1" noChangeArrowheads="1"/>
          </p:cNvPicPr>
          <p:nvPr/>
        </p:nvPicPr>
        <p:blipFill>
          <a:blip r:embed="rId7"/>
          <a:srcRect/>
          <a:stretch>
            <a:fillRect/>
          </a:stretch>
        </p:blipFill>
        <p:spPr bwMode="auto">
          <a:xfrm>
            <a:off x="3617913" y="4084638"/>
            <a:ext cx="1643062" cy="2190750"/>
          </a:xfrm>
          <a:prstGeom prst="rect">
            <a:avLst/>
          </a:prstGeom>
          <a:noFill/>
          <a:ln w="9525">
            <a:noFill/>
            <a:miter lim="800000"/>
            <a:headEnd/>
            <a:tailEnd/>
          </a:ln>
        </p:spPr>
      </p:pic>
      <p:pic>
        <p:nvPicPr>
          <p:cNvPr id="30728" name="Picture 9" descr="IMG_1986"/>
          <p:cNvPicPr>
            <a:picLocks noChangeAspect="1" noChangeArrowheads="1"/>
          </p:cNvPicPr>
          <p:nvPr/>
        </p:nvPicPr>
        <p:blipFill>
          <a:blip r:embed="rId8"/>
          <a:srcRect/>
          <a:stretch>
            <a:fillRect/>
          </a:stretch>
        </p:blipFill>
        <p:spPr bwMode="auto">
          <a:xfrm>
            <a:off x="6218238" y="4117975"/>
            <a:ext cx="1611312" cy="2147888"/>
          </a:xfrm>
          <a:prstGeom prst="rect">
            <a:avLst/>
          </a:prstGeom>
          <a:noFill/>
          <a:ln w="9525">
            <a:noFill/>
            <a:miter lim="800000"/>
            <a:headEnd/>
            <a:tailEnd/>
          </a:ln>
        </p:spPr>
      </p:pic>
      <p:pic>
        <p:nvPicPr>
          <p:cNvPr id="30729" name="Picture 10" descr="IMG_1989"/>
          <p:cNvPicPr>
            <a:picLocks noChangeAspect="1" noChangeArrowheads="1"/>
          </p:cNvPicPr>
          <p:nvPr/>
        </p:nvPicPr>
        <p:blipFill>
          <a:blip r:embed="rId9"/>
          <a:srcRect/>
          <a:stretch>
            <a:fillRect/>
          </a:stretch>
        </p:blipFill>
        <p:spPr bwMode="auto">
          <a:xfrm>
            <a:off x="8529638" y="4094163"/>
            <a:ext cx="1655762" cy="2208212"/>
          </a:xfrm>
          <a:prstGeom prst="rect">
            <a:avLst/>
          </a:prstGeom>
          <a:noFill/>
          <a:ln w="9525">
            <a:noFill/>
            <a:miter lim="800000"/>
            <a:headEnd/>
            <a:tailEnd/>
          </a:ln>
        </p:spPr>
      </p:pic>
      <p:sp>
        <p:nvSpPr>
          <p:cNvPr id="10" name="Скругленный прямоугольник 1"/>
          <p:cNvSpPr/>
          <p:nvPr/>
        </p:nvSpPr>
        <p:spPr>
          <a:xfrm>
            <a:off x="341313" y="6237288"/>
            <a:ext cx="2273300"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000">
                <a:solidFill>
                  <a:schemeClr val="tx1"/>
                </a:solidFill>
                <a:latin typeface="Times New Roman" pitchFamily="18" charset="0"/>
                <a:cs typeface="Times New Roman" pitchFamily="18" charset="0"/>
              </a:rPr>
              <a:t>Мини-музей</a:t>
            </a:r>
          </a:p>
          <a:p>
            <a:pPr algn="ctr">
              <a:defRPr/>
            </a:pPr>
            <a:r>
              <a:rPr lang="ru-RU" sz="1000">
                <a:solidFill>
                  <a:schemeClr val="tx1"/>
                </a:solidFill>
                <a:latin typeface="Times New Roman" pitchFamily="18" charset="0"/>
                <a:cs typeface="Times New Roman" pitchFamily="18" charset="0"/>
              </a:rPr>
              <a:t>«Профессия молекулярный лаборант»</a:t>
            </a:r>
          </a:p>
        </p:txBody>
      </p:sp>
      <p:sp>
        <p:nvSpPr>
          <p:cNvPr id="2" name="Скругленный прямоугольник 1"/>
          <p:cNvSpPr/>
          <p:nvPr/>
        </p:nvSpPr>
        <p:spPr>
          <a:xfrm>
            <a:off x="3300413" y="6238875"/>
            <a:ext cx="2273300"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000">
                <a:solidFill>
                  <a:schemeClr val="tx1"/>
                </a:solidFill>
                <a:latin typeface="Times New Roman" pitchFamily="18" charset="0"/>
                <a:cs typeface="Times New Roman" pitchFamily="18" charset="0"/>
              </a:rPr>
              <a:t>Мини-музей</a:t>
            </a:r>
          </a:p>
          <a:p>
            <a:pPr algn="ctr">
              <a:defRPr/>
            </a:pPr>
            <a:r>
              <a:rPr lang="ru-RU" sz="1000">
                <a:solidFill>
                  <a:schemeClr val="tx1"/>
                </a:solidFill>
                <a:latin typeface="Times New Roman" pitchFamily="18" charset="0"/>
                <a:cs typeface="Times New Roman" pitchFamily="18" charset="0"/>
              </a:rPr>
              <a:t>«Павловский автобусный завод»</a:t>
            </a:r>
          </a:p>
        </p:txBody>
      </p:sp>
      <p:sp>
        <p:nvSpPr>
          <p:cNvPr id="3" name="Скругленный прямоугольник 1"/>
          <p:cNvSpPr/>
          <p:nvPr/>
        </p:nvSpPr>
        <p:spPr>
          <a:xfrm>
            <a:off x="5856288" y="6238875"/>
            <a:ext cx="2273300"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000">
                <a:solidFill>
                  <a:schemeClr val="tx1"/>
                </a:solidFill>
                <a:latin typeface="Times New Roman" pitchFamily="18" charset="0"/>
                <a:cs typeface="Times New Roman" pitchFamily="18" charset="0"/>
              </a:rPr>
              <a:t>Мини-музей</a:t>
            </a:r>
          </a:p>
          <a:p>
            <a:pPr algn="ctr">
              <a:defRPr/>
            </a:pPr>
            <a:r>
              <a:rPr lang="ru-RU" sz="1000">
                <a:solidFill>
                  <a:schemeClr val="tx1"/>
                </a:solidFill>
                <a:latin typeface="Times New Roman" pitchFamily="18" charset="0"/>
                <a:cs typeface="Times New Roman" pitchFamily="18" charset="0"/>
              </a:rPr>
              <a:t>«Павловский завод имени Кирова»</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кругленные углы 4"/>
          <p:cNvSpPr/>
          <p:nvPr/>
        </p:nvSpPr>
        <p:spPr>
          <a:xfrm>
            <a:off x="314325" y="130175"/>
            <a:ext cx="11196638" cy="92233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chemeClr val="tx1"/>
                </a:solidFill>
                <a:latin typeface="Bahnschrift SemiBold"/>
                <a:cs typeface="Arial" charset="0"/>
              </a:rPr>
              <a:t>ПРОЕКТНАЯ ТЕХНОЛОГИЯ</a:t>
            </a:r>
          </a:p>
          <a:p>
            <a:pPr algn="ctr">
              <a:defRPr/>
            </a:pPr>
            <a:r>
              <a:rPr lang="ru-RU" sz="1200" dirty="0">
                <a:solidFill>
                  <a:schemeClr val="tx1"/>
                </a:solidFill>
                <a:latin typeface="Times New Roman" pitchFamily="18" charset="0"/>
                <a:cs typeface="Arial" charset="0"/>
              </a:rPr>
              <a:t>Это оптимальный, инновационный и перспективный метод, который позволяет значительно повысить самостоятельную активность детей, развить творческое мышление, умение детей самостоятельно, разными способами находить информацию об интересующем предмете или объекте и использовать эти знания для создания новых объектов действительности, делает образовательную систему ДОУ открытой для активного участия родителей</a:t>
            </a:r>
          </a:p>
          <a:p>
            <a:pPr algn="ctr">
              <a:defRPr/>
            </a:pPr>
            <a:r>
              <a:rPr lang="ru-RU" sz="1200" dirty="0">
                <a:solidFill>
                  <a:schemeClr val="tx1"/>
                </a:solidFill>
                <a:latin typeface="Times New Roman" pitchFamily="18" charset="0"/>
                <a:cs typeface="Times New Roman" pitchFamily="18" charset="0"/>
              </a:rPr>
              <a:t> </a:t>
            </a:r>
          </a:p>
        </p:txBody>
      </p:sp>
      <p:sp>
        <p:nvSpPr>
          <p:cNvPr id="6" name="Скругленный прямоугольник 10"/>
          <p:cNvSpPr/>
          <p:nvPr/>
        </p:nvSpPr>
        <p:spPr>
          <a:xfrm>
            <a:off x="392113" y="5289550"/>
            <a:ext cx="2219325" cy="92233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Times New Roman" pitchFamily="18" charset="0"/>
                <a:cs typeface="Times New Roman" pitchFamily="18" charset="0"/>
              </a:rPr>
              <a:t>ИНДИВИДУАЛЬНЫЙ ПРОЕКТ (КРИСТИНА Т.) </a:t>
            </a:r>
          </a:p>
          <a:p>
            <a:pPr algn="ctr">
              <a:defRPr/>
            </a:pPr>
            <a:r>
              <a:rPr lang="ru-RU" sz="1200" dirty="0">
                <a:solidFill>
                  <a:schemeClr val="tx1"/>
                </a:solidFill>
                <a:latin typeface="Times New Roman" pitchFamily="18" charset="0"/>
                <a:cs typeface="Times New Roman" pitchFamily="18" charset="0"/>
              </a:rPr>
              <a:t>«МОЯ ТРУДОВАЯ ДИНАСТИЯ»</a:t>
            </a:r>
          </a:p>
        </p:txBody>
      </p:sp>
      <p:sp>
        <p:nvSpPr>
          <p:cNvPr id="4" name="Скругленный прямоугольник 10"/>
          <p:cNvSpPr/>
          <p:nvPr/>
        </p:nvSpPr>
        <p:spPr>
          <a:xfrm>
            <a:off x="352425" y="3695700"/>
            <a:ext cx="2219325" cy="9239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Times New Roman" pitchFamily="18" charset="0"/>
                <a:cs typeface="Times New Roman" pitchFamily="18" charset="0"/>
              </a:rPr>
              <a:t>ИНДИВИДУАЛЬНЫЕ ПРОЕКТЫ </a:t>
            </a:r>
          </a:p>
          <a:p>
            <a:pPr algn="ctr">
              <a:defRPr/>
            </a:pPr>
            <a:r>
              <a:rPr lang="ru-RU" sz="1200" dirty="0">
                <a:solidFill>
                  <a:schemeClr val="tx1"/>
                </a:solidFill>
                <a:latin typeface="Times New Roman" pitchFamily="18" charset="0"/>
                <a:cs typeface="Times New Roman" pitchFamily="18" charset="0"/>
              </a:rPr>
              <a:t>«ПРОФЕССИИ МОЕЙ СЕМЬИ»</a:t>
            </a:r>
          </a:p>
        </p:txBody>
      </p:sp>
      <p:sp>
        <p:nvSpPr>
          <p:cNvPr id="2" name="Скругленный прямоугольник 10"/>
          <p:cNvSpPr/>
          <p:nvPr/>
        </p:nvSpPr>
        <p:spPr>
          <a:xfrm>
            <a:off x="242888" y="1423987"/>
            <a:ext cx="2297112" cy="10207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ПРОЕКТ </a:t>
            </a:r>
          </a:p>
          <a:p>
            <a:pPr algn="ctr">
              <a:defRPr/>
            </a:pPr>
            <a:r>
              <a:rPr lang="ru-RU" sz="1400" dirty="0">
                <a:solidFill>
                  <a:schemeClr val="tx1"/>
                </a:solidFill>
                <a:latin typeface="Times New Roman" panose="02020603050405020304" pitchFamily="18" charset="0"/>
                <a:cs typeface="Times New Roman" panose="02020603050405020304" pitchFamily="18" charset="0"/>
              </a:rPr>
              <a:t>«МАЛЕНЬКАЯ КНИГА О ВАЖНОЙ ПРОФЕССИИ»</a:t>
            </a:r>
          </a:p>
        </p:txBody>
      </p:sp>
      <p:pic>
        <p:nvPicPr>
          <p:cNvPr id="31749" name="Picture 6" descr="20250407_095235"/>
          <p:cNvPicPr>
            <a:picLocks noChangeAspect="1" noChangeArrowheads="1"/>
          </p:cNvPicPr>
          <p:nvPr/>
        </p:nvPicPr>
        <p:blipFill>
          <a:blip r:embed="rId2"/>
          <a:srcRect/>
          <a:stretch>
            <a:fillRect/>
          </a:stretch>
        </p:blipFill>
        <p:spPr bwMode="auto">
          <a:xfrm>
            <a:off x="2811463" y="4965700"/>
            <a:ext cx="2505075" cy="1409700"/>
          </a:xfrm>
          <a:prstGeom prst="rect">
            <a:avLst/>
          </a:prstGeom>
          <a:noFill/>
          <a:ln w="9525">
            <a:noFill/>
            <a:miter lim="800000"/>
            <a:headEnd/>
            <a:tailEnd/>
          </a:ln>
        </p:spPr>
      </p:pic>
      <p:pic>
        <p:nvPicPr>
          <p:cNvPr id="31750" name="Picture 7" descr="20250407_095238"/>
          <p:cNvPicPr>
            <a:picLocks noChangeAspect="1" noChangeArrowheads="1"/>
          </p:cNvPicPr>
          <p:nvPr/>
        </p:nvPicPr>
        <p:blipFill>
          <a:blip r:embed="rId3"/>
          <a:srcRect/>
          <a:stretch>
            <a:fillRect/>
          </a:stretch>
        </p:blipFill>
        <p:spPr bwMode="auto">
          <a:xfrm>
            <a:off x="6096000" y="4965700"/>
            <a:ext cx="2505075" cy="1409700"/>
          </a:xfrm>
          <a:prstGeom prst="rect">
            <a:avLst/>
          </a:prstGeom>
          <a:noFill/>
          <a:ln w="9525">
            <a:noFill/>
            <a:miter lim="800000"/>
            <a:headEnd/>
            <a:tailEnd/>
          </a:ln>
        </p:spPr>
      </p:pic>
      <p:pic>
        <p:nvPicPr>
          <p:cNvPr id="31751" name="Рисунок 6"/>
          <p:cNvPicPr>
            <a:picLocks noChangeAspect="1"/>
          </p:cNvPicPr>
          <p:nvPr/>
        </p:nvPicPr>
        <p:blipFill>
          <a:blip r:embed="rId4"/>
          <a:srcRect/>
          <a:stretch>
            <a:fillRect/>
          </a:stretch>
        </p:blipFill>
        <p:spPr bwMode="auto">
          <a:xfrm>
            <a:off x="5912644" y="3429000"/>
            <a:ext cx="2505075" cy="1409700"/>
          </a:xfrm>
          <a:prstGeom prst="rect">
            <a:avLst/>
          </a:prstGeom>
          <a:noFill/>
          <a:ln w="9525">
            <a:noFill/>
            <a:miter lim="800000"/>
            <a:headEnd/>
            <a:tailEnd/>
          </a:ln>
        </p:spPr>
      </p:pic>
      <p:pic>
        <p:nvPicPr>
          <p:cNvPr id="31752" name="Рисунок 8"/>
          <p:cNvPicPr>
            <a:picLocks noChangeAspect="1"/>
          </p:cNvPicPr>
          <p:nvPr/>
        </p:nvPicPr>
        <p:blipFill>
          <a:blip r:embed="rId5"/>
          <a:srcRect r="20602"/>
          <a:stretch>
            <a:fillRect/>
          </a:stretch>
        </p:blipFill>
        <p:spPr bwMode="auto">
          <a:xfrm>
            <a:off x="2705100" y="1357312"/>
            <a:ext cx="2008187" cy="1423987"/>
          </a:xfrm>
          <a:prstGeom prst="rect">
            <a:avLst/>
          </a:prstGeom>
          <a:noFill/>
          <a:ln w="9525">
            <a:noFill/>
            <a:miter lim="800000"/>
            <a:headEnd/>
            <a:tailEnd/>
          </a:ln>
        </p:spPr>
      </p:pic>
      <p:pic>
        <p:nvPicPr>
          <p:cNvPr id="31753" name="Рисунок 10"/>
          <p:cNvPicPr>
            <a:picLocks noChangeAspect="1"/>
          </p:cNvPicPr>
          <p:nvPr/>
        </p:nvPicPr>
        <p:blipFill>
          <a:blip r:embed="rId6"/>
          <a:srcRect/>
          <a:stretch>
            <a:fillRect/>
          </a:stretch>
        </p:blipFill>
        <p:spPr bwMode="auto">
          <a:xfrm>
            <a:off x="4878387" y="1130300"/>
            <a:ext cx="1181100" cy="2097087"/>
          </a:xfrm>
          <a:prstGeom prst="rect">
            <a:avLst/>
          </a:prstGeom>
          <a:noFill/>
          <a:ln w="9525">
            <a:noFill/>
            <a:miter lim="800000"/>
            <a:headEnd/>
            <a:tailEnd/>
          </a:ln>
        </p:spPr>
      </p:pic>
      <p:pic>
        <p:nvPicPr>
          <p:cNvPr id="31754" name="Рисунок 12"/>
          <p:cNvPicPr>
            <a:picLocks noChangeAspect="1"/>
          </p:cNvPicPr>
          <p:nvPr/>
        </p:nvPicPr>
        <p:blipFill>
          <a:blip r:embed="rId7"/>
          <a:srcRect/>
          <a:stretch>
            <a:fillRect/>
          </a:stretch>
        </p:blipFill>
        <p:spPr bwMode="auto">
          <a:xfrm>
            <a:off x="6264275" y="1128713"/>
            <a:ext cx="1181100" cy="2097087"/>
          </a:xfrm>
          <a:prstGeom prst="rect">
            <a:avLst/>
          </a:prstGeom>
          <a:noFill/>
          <a:ln w="9525">
            <a:noFill/>
            <a:miter lim="800000"/>
            <a:headEnd/>
            <a:tailEnd/>
          </a:ln>
        </p:spPr>
      </p:pic>
      <p:pic>
        <p:nvPicPr>
          <p:cNvPr id="31755" name="Рисунок 14"/>
          <p:cNvPicPr>
            <a:picLocks noChangeAspect="1"/>
          </p:cNvPicPr>
          <p:nvPr/>
        </p:nvPicPr>
        <p:blipFill>
          <a:blip r:embed="rId8"/>
          <a:srcRect/>
          <a:stretch>
            <a:fillRect/>
          </a:stretch>
        </p:blipFill>
        <p:spPr bwMode="auto">
          <a:xfrm>
            <a:off x="7610475" y="1128712"/>
            <a:ext cx="1289050" cy="2097087"/>
          </a:xfrm>
          <a:prstGeom prst="rect">
            <a:avLst/>
          </a:prstGeom>
          <a:noFill/>
          <a:ln w="9525">
            <a:noFill/>
            <a:miter lim="800000"/>
            <a:headEnd/>
            <a:tailEnd/>
          </a:ln>
        </p:spPr>
      </p:pic>
      <p:pic>
        <p:nvPicPr>
          <p:cNvPr id="31756" name="Рисунок 16"/>
          <p:cNvPicPr>
            <a:picLocks noChangeAspect="1"/>
          </p:cNvPicPr>
          <p:nvPr/>
        </p:nvPicPr>
        <p:blipFill>
          <a:blip r:embed="rId9"/>
          <a:srcRect/>
          <a:stretch>
            <a:fillRect/>
          </a:stretch>
        </p:blipFill>
        <p:spPr bwMode="auto">
          <a:xfrm>
            <a:off x="9064625" y="1430337"/>
            <a:ext cx="2657475" cy="1495425"/>
          </a:xfrm>
          <a:prstGeom prst="rect">
            <a:avLst/>
          </a:prstGeom>
          <a:noFill/>
          <a:ln w="9525">
            <a:noFill/>
            <a:miter lim="800000"/>
            <a:headEnd/>
            <a:tailEnd/>
          </a:ln>
        </p:spPr>
      </p:pic>
      <p:pic>
        <p:nvPicPr>
          <p:cNvPr id="31757" name="Рисунок 18"/>
          <p:cNvPicPr>
            <a:picLocks noChangeAspect="1"/>
          </p:cNvPicPr>
          <p:nvPr/>
        </p:nvPicPr>
        <p:blipFill>
          <a:blip r:embed="rId10"/>
          <a:srcRect t="25217"/>
          <a:stretch>
            <a:fillRect/>
          </a:stretch>
        </p:blipFill>
        <p:spPr bwMode="auto">
          <a:xfrm>
            <a:off x="2811463" y="3429000"/>
            <a:ext cx="2720975" cy="1409700"/>
          </a:xfrm>
          <a:prstGeom prst="rect">
            <a:avLst/>
          </a:prstGeom>
          <a:noFill/>
          <a:ln w="9525">
            <a:noFill/>
            <a:miter lim="800000"/>
            <a:headEnd/>
            <a:tailEnd/>
          </a:ln>
        </p:spPr>
      </p:pic>
      <p:pic>
        <p:nvPicPr>
          <p:cNvPr id="31758" name="Рисунок 20"/>
          <p:cNvPicPr>
            <a:picLocks noChangeAspect="1"/>
          </p:cNvPicPr>
          <p:nvPr/>
        </p:nvPicPr>
        <p:blipFill>
          <a:blip r:embed="rId11"/>
          <a:srcRect/>
          <a:stretch>
            <a:fillRect/>
          </a:stretch>
        </p:blipFill>
        <p:spPr bwMode="auto">
          <a:xfrm>
            <a:off x="8667848" y="3429000"/>
            <a:ext cx="2506663" cy="1409700"/>
          </a:xfrm>
          <a:prstGeom prst="rect">
            <a:avLst/>
          </a:prstGeom>
          <a:noFill/>
          <a:ln w="9525">
            <a:noFill/>
            <a:miter lim="800000"/>
            <a:headEnd/>
            <a:tailEnd/>
          </a:ln>
        </p:spPr>
      </p:pic>
      <p:pic>
        <p:nvPicPr>
          <p:cNvPr id="31759" name="Рисунок 22"/>
          <p:cNvPicPr>
            <a:picLocks noChangeAspect="1"/>
          </p:cNvPicPr>
          <p:nvPr/>
        </p:nvPicPr>
        <p:blipFill>
          <a:blip r:embed="rId12"/>
          <a:srcRect t="14882"/>
          <a:stretch>
            <a:fillRect/>
          </a:stretch>
        </p:blipFill>
        <p:spPr bwMode="auto">
          <a:xfrm>
            <a:off x="9163050" y="4906963"/>
            <a:ext cx="1230313" cy="18605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10"/>
          <p:cNvSpPr/>
          <p:nvPr/>
        </p:nvSpPr>
        <p:spPr>
          <a:xfrm>
            <a:off x="4591050" y="1701800"/>
            <a:ext cx="3459441" cy="14033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anose="02020603050405020304" pitchFamily="18" charset="0"/>
                <a:cs typeface="Times New Roman" panose="02020603050405020304" pitchFamily="18" charset="0"/>
              </a:rPr>
              <a:t>МОДУЛЬНЫЙ ПРОЕКТ </a:t>
            </a:r>
            <a:endParaRPr lang="en-US" sz="1400" b="1" dirty="0">
              <a:solidFill>
                <a:schemeClr val="tx1"/>
              </a:solidFill>
              <a:latin typeface="Times New Roman" panose="02020603050405020304" pitchFamily="18" charset="0"/>
              <a:cs typeface="Times New Roman" panose="02020603050405020304" pitchFamily="18" charset="0"/>
            </a:endParaRPr>
          </a:p>
          <a:p>
            <a:pPr algn="ctr">
              <a:defRPr/>
            </a:pPr>
            <a:r>
              <a:rPr lang="ru-RU" sz="1400" b="1" dirty="0">
                <a:solidFill>
                  <a:schemeClr val="tx1"/>
                </a:solidFill>
                <a:latin typeface="Times New Roman" panose="02020603050405020304" pitchFamily="18" charset="0"/>
                <a:cs typeface="Times New Roman" panose="02020603050405020304" pitchFamily="18" charset="0"/>
              </a:rPr>
              <a:t>«ДЛЯ ВАС ПРО ПАЗ»</a:t>
            </a:r>
          </a:p>
          <a:p>
            <a:pPr algn="ctr">
              <a:defRPr/>
            </a:pPr>
            <a:r>
              <a:rPr lang="ru-RU" sz="1400" dirty="0">
                <a:solidFill>
                  <a:schemeClr val="tx1"/>
                </a:solidFill>
                <a:latin typeface="Times New Roman" panose="02020603050405020304" pitchFamily="18" charset="0"/>
                <a:cs typeface="Times New Roman" panose="02020603050405020304" pitchFamily="18" charset="0"/>
              </a:rPr>
              <a:t>(региональный компонент)</a:t>
            </a:r>
            <a:endParaRPr lang="en-US" sz="1400" dirty="0">
              <a:solidFill>
                <a:schemeClr val="tx1"/>
              </a:solidFill>
              <a:latin typeface="Times New Roman" panose="02020603050405020304" pitchFamily="18" charset="0"/>
              <a:cs typeface="Times New Roman" panose="02020603050405020304" pitchFamily="18" charset="0"/>
            </a:endParaRPr>
          </a:p>
          <a:p>
            <a:pPr algn="ctr">
              <a:defRPr/>
            </a:pPr>
            <a:r>
              <a:rPr lang="ru-RU" sz="1400" dirty="0">
                <a:solidFill>
                  <a:schemeClr val="tx1"/>
                </a:solidFill>
                <a:latin typeface="Times New Roman" panose="02020603050405020304" pitchFamily="18" charset="0"/>
                <a:cs typeface="Times New Roman" panose="02020603050405020304" pitchFamily="18" charset="0"/>
              </a:rPr>
              <a:t>Цель: дать детям представления о работе Павловского автобусного завода и продукции, который он выпускает</a:t>
            </a:r>
          </a:p>
        </p:txBody>
      </p:sp>
      <p:sp>
        <p:nvSpPr>
          <p:cNvPr id="3" name="Скругленный прямоугольник 10"/>
          <p:cNvSpPr/>
          <p:nvPr/>
        </p:nvSpPr>
        <p:spPr>
          <a:xfrm>
            <a:off x="300667" y="473394"/>
            <a:ext cx="2705100" cy="85931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anose="02020603050405020304" pitchFamily="18" charset="0"/>
                <a:cs typeface="Times New Roman" panose="02020603050405020304" pitchFamily="18" charset="0"/>
              </a:rPr>
              <a:t>Модуль</a:t>
            </a:r>
          </a:p>
          <a:p>
            <a:pPr algn="ctr">
              <a:defRPr/>
            </a:pPr>
            <a:r>
              <a:rPr lang="ru-RU" sz="1400" b="1" dirty="0">
                <a:solidFill>
                  <a:schemeClr val="tx1"/>
                </a:solidFill>
                <a:latin typeface="Times New Roman" panose="02020603050405020304" pitchFamily="18" charset="0"/>
                <a:cs typeface="Times New Roman" panose="02020603050405020304" pitchFamily="18" charset="0"/>
              </a:rPr>
              <a:t>«Детям – о машиностроении»</a:t>
            </a:r>
          </a:p>
          <a:p>
            <a:pPr algn="ctr">
              <a:defRPr/>
            </a:pPr>
            <a:r>
              <a:rPr lang="ru-RU" sz="1400" dirty="0">
                <a:solidFill>
                  <a:schemeClr val="tx1"/>
                </a:solidFill>
                <a:latin typeface="Times New Roman" panose="02020603050405020304" pitchFamily="18" charset="0"/>
                <a:cs typeface="Times New Roman" panose="02020603050405020304" pitchFamily="18" charset="0"/>
              </a:rPr>
              <a:t>(виртуальный модуль)</a:t>
            </a:r>
          </a:p>
        </p:txBody>
      </p:sp>
      <p:sp>
        <p:nvSpPr>
          <p:cNvPr id="4" name="Скругленный прямоугольник 10"/>
          <p:cNvSpPr/>
          <p:nvPr/>
        </p:nvSpPr>
        <p:spPr>
          <a:xfrm>
            <a:off x="386893" y="3640726"/>
            <a:ext cx="2705099" cy="7540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anose="02020603050405020304" pitchFamily="18" charset="0"/>
                <a:cs typeface="Times New Roman" panose="02020603050405020304" pitchFamily="18" charset="0"/>
              </a:rPr>
              <a:t>Модуль</a:t>
            </a:r>
          </a:p>
          <a:p>
            <a:pPr algn="ctr">
              <a:defRPr/>
            </a:pPr>
            <a:r>
              <a:rPr lang="ru-RU" sz="1400" b="1" dirty="0">
                <a:solidFill>
                  <a:schemeClr val="tx1"/>
                </a:solidFill>
                <a:latin typeface="Times New Roman" panose="02020603050405020304" pitchFamily="18" charset="0"/>
                <a:cs typeface="Times New Roman" panose="02020603050405020304" pitchFamily="18" charset="0"/>
              </a:rPr>
              <a:t>«</a:t>
            </a:r>
            <a:r>
              <a:rPr lang="ru-RU" sz="1400" b="1" dirty="0" err="1">
                <a:solidFill>
                  <a:schemeClr val="tx1"/>
                </a:solidFill>
                <a:latin typeface="Times New Roman" panose="02020603050405020304" pitchFamily="18" charset="0"/>
                <a:cs typeface="Times New Roman" panose="02020603050405020304" pitchFamily="18" charset="0"/>
              </a:rPr>
              <a:t>Спецдизайн</a:t>
            </a:r>
            <a:r>
              <a:rPr lang="ru-RU" sz="1400" b="1" dirty="0">
                <a:solidFill>
                  <a:schemeClr val="tx1"/>
                </a:solidFill>
                <a:latin typeface="Times New Roman" panose="02020603050405020304" pitchFamily="18" charset="0"/>
                <a:cs typeface="Times New Roman" panose="02020603050405020304" pitchFamily="18" charset="0"/>
              </a:rPr>
              <a:t>»</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5" name="Скругленный прямоугольник 10"/>
          <p:cNvSpPr/>
          <p:nvPr/>
        </p:nvSpPr>
        <p:spPr>
          <a:xfrm>
            <a:off x="8991601" y="278182"/>
            <a:ext cx="2575971" cy="8894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anose="02020603050405020304" pitchFamily="18" charset="0"/>
                <a:cs typeface="Times New Roman" panose="02020603050405020304" pitchFamily="18" charset="0"/>
              </a:rPr>
              <a:t>Модуль</a:t>
            </a:r>
          </a:p>
          <a:p>
            <a:pPr algn="ctr">
              <a:defRPr/>
            </a:pPr>
            <a:r>
              <a:rPr lang="ru-RU" sz="1400" b="1" dirty="0">
                <a:solidFill>
                  <a:schemeClr val="tx1"/>
                </a:solidFill>
                <a:latin typeface="Times New Roman" panose="02020603050405020304" pitchFamily="18" charset="0"/>
                <a:cs typeface="Times New Roman" panose="02020603050405020304" pitchFamily="18" charset="0"/>
              </a:rPr>
              <a:t>«Павлово модель»</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7" name="Скругленный прямоугольник 10"/>
          <p:cNvSpPr/>
          <p:nvPr/>
        </p:nvSpPr>
        <p:spPr>
          <a:xfrm>
            <a:off x="8991601" y="3557395"/>
            <a:ext cx="2905125" cy="77509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anose="02020603050405020304" pitchFamily="18" charset="0"/>
                <a:cs typeface="Times New Roman" panose="02020603050405020304" pitchFamily="18" charset="0"/>
              </a:rPr>
              <a:t>Модуль</a:t>
            </a:r>
          </a:p>
          <a:p>
            <a:pPr algn="ctr">
              <a:defRPr/>
            </a:pPr>
            <a:r>
              <a:rPr lang="ru-RU" sz="1400" b="1" dirty="0">
                <a:solidFill>
                  <a:schemeClr val="tx1"/>
                </a:solidFill>
                <a:latin typeface="Times New Roman" panose="02020603050405020304" pitchFamily="18" charset="0"/>
                <a:cs typeface="Times New Roman" panose="02020603050405020304" pitchFamily="18" charset="0"/>
              </a:rPr>
              <a:t>«ТВ-СТАРТ-АП»</a:t>
            </a:r>
            <a:endParaRPr lang="ru-RU" sz="1400" dirty="0">
              <a:solidFill>
                <a:schemeClr val="tx1"/>
              </a:solidFill>
              <a:latin typeface="Times New Roman" panose="02020603050405020304" pitchFamily="18" charset="0"/>
              <a:cs typeface="Times New Roman" panose="02020603050405020304" pitchFamily="18" charset="0"/>
            </a:endParaRPr>
          </a:p>
        </p:txBody>
      </p:sp>
      <p:pic>
        <p:nvPicPr>
          <p:cNvPr id="32774" name="Рисунок 7"/>
          <p:cNvPicPr>
            <a:picLocks noChangeAspect="1"/>
          </p:cNvPicPr>
          <p:nvPr/>
        </p:nvPicPr>
        <p:blipFill>
          <a:blip r:embed="rId2"/>
          <a:srcRect t="30453" r="26625"/>
          <a:stretch>
            <a:fillRect/>
          </a:stretch>
        </p:blipFill>
        <p:spPr bwMode="auto">
          <a:xfrm>
            <a:off x="93663" y="1624013"/>
            <a:ext cx="2139950" cy="1414462"/>
          </a:xfrm>
          <a:prstGeom prst="rect">
            <a:avLst/>
          </a:prstGeom>
          <a:noFill/>
          <a:ln w="9525">
            <a:noFill/>
            <a:miter lim="800000"/>
            <a:headEnd/>
            <a:tailEnd/>
          </a:ln>
        </p:spPr>
      </p:pic>
      <p:pic>
        <p:nvPicPr>
          <p:cNvPr id="32775" name="Рисунок 9"/>
          <p:cNvPicPr>
            <a:picLocks noChangeAspect="1"/>
          </p:cNvPicPr>
          <p:nvPr/>
        </p:nvPicPr>
        <p:blipFill>
          <a:blip r:embed="rId3"/>
          <a:srcRect t="25276" r="23372"/>
          <a:stretch>
            <a:fillRect/>
          </a:stretch>
        </p:blipFill>
        <p:spPr bwMode="auto">
          <a:xfrm>
            <a:off x="2365375" y="1624013"/>
            <a:ext cx="2093913" cy="1481137"/>
          </a:xfrm>
          <a:prstGeom prst="rect">
            <a:avLst/>
          </a:prstGeom>
          <a:noFill/>
          <a:ln w="9525">
            <a:noFill/>
            <a:miter lim="800000"/>
            <a:headEnd/>
            <a:tailEnd/>
          </a:ln>
        </p:spPr>
      </p:pic>
      <p:pic>
        <p:nvPicPr>
          <p:cNvPr id="32776" name="Рисунок 11"/>
          <p:cNvPicPr>
            <a:picLocks noChangeAspect="1"/>
          </p:cNvPicPr>
          <p:nvPr/>
        </p:nvPicPr>
        <p:blipFill>
          <a:blip r:embed="rId4"/>
          <a:srcRect t="39661" r="13808"/>
          <a:stretch>
            <a:fillRect/>
          </a:stretch>
        </p:blipFill>
        <p:spPr bwMode="auto">
          <a:xfrm>
            <a:off x="3269457" y="177800"/>
            <a:ext cx="2443162" cy="1322388"/>
          </a:xfrm>
          <a:prstGeom prst="rect">
            <a:avLst/>
          </a:prstGeom>
          <a:noFill/>
          <a:ln w="9525">
            <a:noFill/>
            <a:miter lim="800000"/>
            <a:headEnd/>
            <a:tailEnd/>
          </a:ln>
        </p:spPr>
      </p:pic>
      <p:pic>
        <p:nvPicPr>
          <p:cNvPr id="32777" name="Рисунок 13"/>
          <p:cNvPicPr>
            <a:picLocks noChangeAspect="1"/>
          </p:cNvPicPr>
          <p:nvPr/>
        </p:nvPicPr>
        <p:blipFill>
          <a:blip r:embed="rId5"/>
          <a:srcRect r="7780"/>
          <a:stretch>
            <a:fillRect/>
          </a:stretch>
        </p:blipFill>
        <p:spPr bwMode="auto">
          <a:xfrm>
            <a:off x="93663" y="4579938"/>
            <a:ext cx="1905000" cy="1163637"/>
          </a:xfrm>
          <a:prstGeom prst="rect">
            <a:avLst/>
          </a:prstGeom>
          <a:noFill/>
          <a:ln w="9525">
            <a:noFill/>
            <a:miter lim="800000"/>
            <a:headEnd/>
            <a:tailEnd/>
          </a:ln>
        </p:spPr>
      </p:pic>
      <p:pic>
        <p:nvPicPr>
          <p:cNvPr id="32778" name="Рисунок 15"/>
          <p:cNvPicPr>
            <a:picLocks noChangeAspect="1"/>
          </p:cNvPicPr>
          <p:nvPr/>
        </p:nvPicPr>
        <p:blipFill>
          <a:blip r:embed="rId6"/>
          <a:srcRect t="21223" b="9802"/>
          <a:stretch>
            <a:fillRect/>
          </a:stretch>
        </p:blipFill>
        <p:spPr bwMode="auto">
          <a:xfrm>
            <a:off x="2112963" y="4579938"/>
            <a:ext cx="1341437" cy="1643062"/>
          </a:xfrm>
          <a:prstGeom prst="rect">
            <a:avLst/>
          </a:prstGeom>
          <a:noFill/>
          <a:ln w="9525">
            <a:noFill/>
            <a:miter lim="800000"/>
            <a:headEnd/>
            <a:tailEnd/>
          </a:ln>
        </p:spPr>
      </p:pic>
      <p:pic>
        <p:nvPicPr>
          <p:cNvPr id="32779" name="Рисунок 17"/>
          <p:cNvPicPr>
            <a:picLocks noChangeAspect="1"/>
          </p:cNvPicPr>
          <p:nvPr/>
        </p:nvPicPr>
        <p:blipFill>
          <a:blip r:embed="rId7"/>
          <a:srcRect b="10898"/>
          <a:stretch>
            <a:fillRect/>
          </a:stretch>
        </p:blipFill>
        <p:spPr bwMode="auto">
          <a:xfrm>
            <a:off x="3570288" y="4441825"/>
            <a:ext cx="1162050" cy="1839913"/>
          </a:xfrm>
          <a:prstGeom prst="rect">
            <a:avLst/>
          </a:prstGeom>
          <a:noFill/>
          <a:ln w="9525">
            <a:noFill/>
            <a:miter lim="800000"/>
            <a:headEnd/>
            <a:tailEnd/>
          </a:ln>
        </p:spPr>
      </p:pic>
      <p:pic>
        <p:nvPicPr>
          <p:cNvPr id="32780" name="Рисунок 19"/>
          <p:cNvPicPr>
            <a:picLocks noChangeAspect="1"/>
          </p:cNvPicPr>
          <p:nvPr/>
        </p:nvPicPr>
        <p:blipFill>
          <a:blip r:embed="rId8"/>
          <a:srcRect b="20277"/>
          <a:stretch>
            <a:fillRect/>
          </a:stretch>
        </p:blipFill>
        <p:spPr bwMode="auto">
          <a:xfrm>
            <a:off x="4846638" y="4421188"/>
            <a:ext cx="1312862" cy="1857375"/>
          </a:xfrm>
          <a:prstGeom prst="rect">
            <a:avLst/>
          </a:prstGeom>
          <a:noFill/>
          <a:ln w="9525">
            <a:noFill/>
            <a:miter lim="800000"/>
            <a:headEnd/>
            <a:tailEnd/>
          </a:ln>
        </p:spPr>
      </p:pic>
      <p:pic>
        <p:nvPicPr>
          <p:cNvPr id="32781" name="Рисунок 21"/>
          <p:cNvPicPr>
            <a:picLocks noChangeAspect="1"/>
          </p:cNvPicPr>
          <p:nvPr/>
        </p:nvPicPr>
        <p:blipFill>
          <a:blip r:embed="rId9"/>
          <a:srcRect r="8284"/>
          <a:stretch>
            <a:fillRect/>
          </a:stretch>
        </p:blipFill>
        <p:spPr bwMode="auto">
          <a:xfrm>
            <a:off x="6640349" y="219075"/>
            <a:ext cx="2087562" cy="1281113"/>
          </a:xfrm>
          <a:prstGeom prst="rect">
            <a:avLst/>
          </a:prstGeom>
          <a:noFill/>
          <a:ln w="9525">
            <a:noFill/>
            <a:miter lim="800000"/>
            <a:headEnd/>
            <a:tailEnd/>
          </a:ln>
        </p:spPr>
      </p:pic>
      <p:pic>
        <p:nvPicPr>
          <p:cNvPr id="32782" name="Рисунок 25"/>
          <p:cNvPicPr>
            <a:picLocks noChangeAspect="1"/>
          </p:cNvPicPr>
          <p:nvPr/>
        </p:nvPicPr>
        <p:blipFill>
          <a:blip r:embed="rId10"/>
          <a:srcRect/>
          <a:stretch>
            <a:fillRect/>
          </a:stretch>
        </p:blipFill>
        <p:spPr bwMode="auto">
          <a:xfrm>
            <a:off x="8116888" y="1388867"/>
            <a:ext cx="1966912" cy="1108075"/>
          </a:xfrm>
          <a:prstGeom prst="rect">
            <a:avLst/>
          </a:prstGeom>
          <a:noFill/>
          <a:ln w="9525">
            <a:noFill/>
            <a:miter lim="800000"/>
            <a:headEnd/>
            <a:tailEnd/>
          </a:ln>
        </p:spPr>
      </p:pic>
      <p:pic>
        <p:nvPicPr>
          <p:cNvPr id="32783" name="Рисунок 27"/>
          <p:cNvPicPr>
            <a:picLocks noChangeAspect="1"/>
          </p:cNvPicPr>
          <p:nvPr/>
        </p:nvPicPr>
        <p:blipFill>
          <a:blip r:embed="rId11"/>
          <a:srcRect/>
          <a:stretch>
            <a:fillRect/>
          </a:stretch>
        </p:blipFill>
        <p:spPr bwMode="auto">
          <a:xfrm>
            <a:off x="10006013" y="1774825"/>
            <a:ext cx="2092325" cy="1177925"/>
          </a:xfrm>
          <a:prstGeom prst="rect">
            <a:avLst/>
          </a:prstGeom>
          <a:noFill/>
          <a:ln w="9525">
            <a:noFill/>
            <a:miter lim="800000"/>
            <a:headEnd/>
            <a:tailEnd/>
          </a:ln>
        </p:spPr>
      </p:pic>
      <p:pic>
        <p:nvPicPr>
          <p:cNvPr id="32784" name="Рисунок 31"/>
          <p:cNvPicPr>
            <a:picLocks noChangeAspect="1"/>
          </p:cNvPicPr>
          <p:nvPr/>
        </p:nvPicPr>
        <p:blipFill>
          <a:blip r:embed="rId12"/>
          <a:srcRect/>
          <a:stretch>
            <a:fillRect/>
          </a:stretch>
        </p:blipFill>
        <p:spPr bwMode="auto">
          <a:xfrm>
            <a:off x="7885113" y="4513538"/>
            <a:ext cx="1349375" cy="1798637"/>
          </a:xfrm>
          <a:prstGeom prst="rect">
            <a:avLst/>
          </a:prstGeom>
          <a:noFill/>
          <a:ln w="9525">
            <a:noFill/>
            <a:miter lim="800000"/>
            <a:headEnd/>
            <a:tailEnd/>
          </a:ln>
        </p:spPr>
      </p:pic>
      <p:pic>
        <p:nvPicPr>
          <p:cNvPr id="32785" name="Рисунок 33"/>
          <p:cNvPicPr>
            <a:picLocks noChangeAspect="1"/>
          </p:cNvPicPr>
          <p:nvPr/>
        </p:nvPicPr>
        <p:blipFill>
          <a:blip r:embed="rId13"/>
          <a:srcRect/>
          <a:stretch>
            <a:fillRect/>
          </a:stretch>
        </p:blipFill>
        <p:spPr bwMode="auto">
          <a:xfrm>
            <a:off x="9404349" y="4529711"/>
            <a:ext cx="1349375" cy="1798637"/>
          </a:xfrm>
          <a:prstGeom prst="rect">
            <a:avLst/>
          </a:prstGeom>
          <a:noFill/>
          <a:ln w="9525">
            <a:noFill/>
            <a:miter lim="800000"/>
            <a:headEnd/>
            <a:tailEnd/>
          </a:ln>
        </p:spPr>
      </p:pic>
      <p:pic>
        <p:nvPicPr>
          <p:cNvPr id="32786" name="Рисунок 35"/>
          <p:cNvPicPr>
            <a:picLocks noChangeAspect="1"/>
          </p:cNvPicPr>
          <p:nvPr/>
        </p:nvPicPr>
        <p:blipFill>
          <a:blip r:embed="rId14"/>
          <a:srcRect/>
          <a:stretch>
            <a:fillRect/>
          </a:stretch>
        </p:blipFill>
        <p:spPr bwMode="auto">
          <a:xfrm>
            <a:off x="10844213" y="4513537"/>
            <a:ext cx="1347787" cy="1798638"/>
          </a:xfrm>
          <a:prstGeom prst="rect">
            <a:avLst/>
          </a:prstGeom>
          <a:noFill/>
          <a:ln w="9525">
            <a:noFill/>
            <a:miter lim="800000"/>
            <a:headEnd/>
            <a:tailEnd/>
          </a:ln>
        </p:spPr>
      </p:pic>
      <p:pic>
        <p:nvPicPr>
          <p:cNvPr id="37" name="Рисунок 36"/>
          <p:cNvPicPr>
            <a:picLocks noChangeAspect="1"/>
          </p:cNvPicPr>
          <p:nvPr/>
        </p:nvPicPr>
        <p:blipFill>
          <a:blip r:embed="rId15"/>
          <a:stretch>
            <a:fillRect/>
          </a:stretch>
        </p:blipFill>
        <p:spPr>
          <a:xfrm>
            <a:off x="6421291" y="3317875"/>
            <a:ext cx="1857375" cy="1114425"/>
          </a:xfrm>
          <a:prstGeom prst="rect">
            <a:avLst/>
          </a:prstGeom>
          <a:ln>
            <a:noFill/>
          </a:ln>
          <a:effectLst>
            <a:outerShdw blurRad="190500" algn="tl" rotWithShape="0">
              <a:srgbClr val="000000">
                <a:alpha val="70000"/>
              </a:srgbClr>
            </a:outerShdw>
          </a:effectLst>
        </p:spPr>
      </p:pic>
      <p:sp>
        <p:nvSpPr>
          <p:cNvPr id="38" name="Скругленный прямоугольник 10"/>
          <p:cNvSpPr/>
          <p:nvPr/>
        </p:nvSpPr>
        <p:spPr>
          <a:xfrm>
            <a:off x="3844131" y="3371195"/>
            <a:ext cx="2443163" cy="75406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anose="02020603050405020304" pitchFamily="18" charset="0"/>
                <a:cs typeface="Times New Roman" panose="02020603050405020304" pitchFamily="18" charset="0"/>
              </a:rPr>
              <a:t>ПРОДУКТ ПРОЕКТА</a:t>
            </a:r>
          </a:p>
          <a:p>
            <a:pPr algn="ctr">
              <a:defRPr/>
            </a:pPr>
            <a:r>
              <a:rPr lang="ru-RU" sz="1400" b="1" dirty="0">
                <a:solidFill>
                  <a:schemeClr val="tx1"/>
                </a:solidFill>
                <a:latin typeface="Times New Roman" panose="02020603050405020304" pitchFamily="18" charset="0"/>
                <a:cs typeface="Times New Roman" panose="02020603050405020304" pitchFamily="18" charset="0"/>
              </a:rPr>
              <a:t>КНИГА</a:t>
            </a:r>
          </a:p>
          <a:p>
            <a:pPr algn="ctr">
              <a:defRPr/>
            </a:pPr>
            <a:r>
              <a:rPr lang="ru-RU" sz="1400" b="1" dirty="0">
                <a:solidFill>
                  <a:schemeClr val="tx1"/>
                </a:solidFill>
                <a:latin typeface="Times New Roman" panose="02020603050405020304" pitchFamily="18" charset="0"/>
                <a:cs typeface="Times New Roman" panose="02020603050405020304" pitchFamily="18" charset="0"/>
              </a:rPr>
              <a:t>«ДЛЯ ВАС ПРО ПАЗ»</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кругленные углы 4"/>
          <p:cNvSpPr/>
          <p:nvPr/>
        </p:nvSpPr>
        <p:spPr>
          <a:xfrm>
            <a:off x="322263" y="138113"/>
            <a:ext cx="11198225" cy="126682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solidFill>
                  <a:schemeClr val="tx1"/>
                </a:solidFill>
                <a:latin typeface="Bahnschrift SemiBold" panose="020B0502040204020203" pitchFamily="34" charset="0"/>
              </a:rPr>
              <a:t>ИГРОВЫЕ ТЕХНОЛОГИИ</a:t>
            </a:r>
          </a:p>
          <a:p>
            <a:pPr algn="ctr">
              <a:defRPr/>
            </a:pPr>
            <a:r>
              <a:rPr lang="ru-RU" sz="1600" dirty="0">
                <a:solidFill>
                  <a:schemeClr val="tx1"/>
                </a:solidFill>
                <a:latin typeface="Times New Roman" panose="02020603050405020304" pitchFamily="18" charset="0"/>
                <a:cs typeface="Times New Roman" panose="02020603050405020304" pitchFamily="18" charset="0"/>
              </a:rPr>
              <a:t>Предоставляют возможность переноса осваиваемых ребенком способов познания мира профессий в другие условия, способствуют проявлению самостоятельности и творческой инициативы</a:t>
            </a:r>
          </a:p>
          <a:p>
            <a:pPr algn="ctr">
              <a:defRPr/>
            </a:pPr>
            <a:r>
              <a:rPr lang="ru-RU" sz="1600" dirty="0">
                <a:solidFill>
                  <a:schemeClr val="tx1"/>
                </a:solidFill>
                <a:latin typeface="Times New Roman" panose="02020603050405020304" pitchFamily="18" charset="0"/>
                <a:cs typeface="Times New Roman" panose="02020603050405020304" pitchFamily="18" charset="0"/>
              </a:rPr>
              <a:t>Цель: закрепление знаний о трудовых процессах, инструментах, необходимых людям разных профессий</a:t>
            </a:r>
          </a:p>
          <a:p>
            <a:pPr algn="ctr">
              <a:defRPr/>
            </a:pPr>
            <a:r>
              <a:rPr lang="ru-RU" sz="1400" b="1" dirty="0">
                <a:solidFill>
                  <a:schemeClr val="tx1"/>
                </a:solidFill>
                <a:latin typeface="Times New Roman" panose="02020603050405020304" pitchFamily="18" charset="0"/>
                <a:cs typeface="Times New Roman" panose="02020603050405020304" pitchFamily="18" charset="0"/>
              </a:rPr>
              <a:t> </a:t>
            </a:r>
          </a:p>
        </p:txBody>
      </p:sp>
      <p:pic>
        <p:nvPicPr>
          <p:cNvPr id="33794" name="Picture 2" descr="Picture background"/>
          <p:cNvPicPr>
            <a:picLocks noChangeAspect="1" noChangeArrowheads="1"/>
          </p:cNvPicPr>
          <p:nvPr/>
        </p:nvPicPr>
        <p:blipFill>
          <a:blip r:embed="rId2"/>
          <a:srcRect/>
          <a:stretch>
            <a:fillRect/>
          </a:stretch>
        </p:blipFill>
        <p:spPr bwMode="auto">
          <a:xfrm>
            <a:off x="3947896" y="1652439"/>
            <a:ext cx="2181225" cy="1638300"/>
          </a:xfrm>
          <a:prstGeom prst="rect">
            <a:avLst/>
          </a:prstGeom>
          <a:noFill/>
          <a:ln w="9525">
            <a:noFill/>
            <a:miter lim="800000"/>
            <a:headEnd/>
            <a:tailEnd/>
          </a:ln>
        </p:spPr>
      </p:pic>
      <p:pic>
        <p:nvPicPr>
          <p:cNvPr id="33795" name="Picture 6" descr="Picture background"/>
          <p:cNvPicPr>
            <a:picLocks noChangeAspect="1" noChangeArrowheads="1"/>
          </p:cNvPicPr>
          <p:nvPr/>
        </p:nvPicPr>
        <p:blipFill>
          <a:blip r:embed="rId3"/>
          <a:srcRect/>
          <a:stretch>
            <a:fillRect/>
          </a:stretch>
        </p:blipFill>
        <p:spPr bwMode="auto">
          <a:xfrm>
            <a:off x="2331596" y="4388278"/>
            <a:ext cx="2953630" cy="1585913"/>
          </a:xfrm>
          <a:prstGeom prst="rect">
            <a:avLst/>
          </a:prstGeom>
          <a:noFill/>
          <a:ln w="9525">
            <a:noFill/>
            <a:miter lim="800000"/>
            <a:headEnd/>
            <a:tailEnd/>
          </a:ln>
        </p:spPr>
      </p:pic>
      <p:pic>
        <p:nvPicPr>
          <p:cNvPr id="33796" name="Picture 10" descr="Picture background"/>
          <p:cNvPicPr>
            <a:picLocks noChangeAspect="1" noChangeArrowheads="1"/>
          </p:cNvPicPr>
          <p:nvPr/>
        </p:nvPicPr>
        <p:blipFill>
          <a:blip r:embed="rId4"/>
          <a:srcRect/>
          <a:stretch>
            <a:fillRect/>
          </a:stretch>
        </p:blipFill>
        <p:spPr bwMode="auto">
          <a:xfrm>
            <a:off x="5820783" y="4311914"/>
            <a:ext cx="2390385" cy="1790101"/>
          </a:xfrm>
          <a:prstGeom prst="rect">
            <a:avLst/>
          </a:prstGeom>
          <a:noFill/>
          <a:ln w="9525">
            <a:noFill/>
            <a:miter lim="800000"/>
            <a:headEnd/>
            <a:tailEnd/>
          </a:ln>
        </p:spPr>
      </p:pic>
      <p:pic>
        <p:nvPicPr>
          <p:cNvPr id="33797" name="Рисунок 2"/>
          <p:cNvPicPr>
            <a:picLocks noChangeAspect="1"/>
          </p:cNvPicPr>
          <p:nvPr/>
        </p:nvPicPr>
        <p:blipFill>
          <a:blip r:embed="rId5"/>
          <a:srcRect l="32922" t="47302" r="46507" b="20824"/>
          <a:stretch>
            <a:fillRect/>
          </a:stretch>
        </p:blipFill>
        <p:spPr bwMode="auto">
          <a:xfrm>
            <a:off x="1917699" y="1642914"/>
            <a:ext cx="1890712" cy="1647825"/>
          </a:xfrm>
          <a:prstGeom prst="rect">
            <a:avLst/>
          </a:prstGeom>
          <a:noFill/>
          <a:ln w="9525">
            <a:noFill/>
            <a:miter lim="800000"/>
            <a:headEnd/>
            <a:tailEnd/>
          </a:ln>
        </p:spPr>
      </p:pic>
      <p:sp>
        <p:nvSpPr>
          <p:cNvPr id="17" name="Скругленный прямоугольник 10"/>
          <p:cNvSpPr/>
          <p:nvPr/>
        </p:nvSpPr>
        <p:spPr>
          <a:xfrm>
            <a:off x="180975" y="2103438"/>
            <a:ext cx="1590675" cy="6080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a:solidFill>
                  <a:schemeClr val="tx1"/>
                </a:solidFill>
                <a:latin typeface="Times New Roman" pitchFamily="18" charset="0"/>
                <a:cs typeface="Times New Roman" pitchFamily="18" charset="0"/>
              </a:rPr>
              <a:t>ДИДАКТИЧЕСКИЕ ИГРЫ О ПРОФЕССИЯХ</a:t>
            </a:r>
          </a:p>
        </p:txBody>
      </p:sp>
      <p:sp>
        <p:nvSpPr>
          <p:cNvPr id="18" name="Скругленный прямоугольник 10"/>
          <p:cNvSpPr/>
          <p:nvPr/>
        </p:nvSpPr>
        <p:spPr>
          <a:xfrm>
            <a:off x="100012" y="4813939"/>
            <a:ext cx="1752600" cy="6096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Times New Roman" pitchFamily="18" charset="0"/>
                <a:cs typeface="Times New Roman" pitchFamily="18" charset="0"/>
              </a:rPr>
              <a:t>ИГРЫ – КВЕСТЫ, </a:t>
            </a:r>
          </a:p>
          <a:p>
            <a:pPr algn="ctr">
              <a:defRPr/>
            </a:pPr>
            <a:r>
              <a:rPr lang="ru-RU" sz="1200" dirty="0">
                <a:solidFill>
                  <a:schemeClr val="tx1"/>
                </a:solidFill>
                <a:latin typeface="Times New Roman" pitchFamily="18" charset="0"/>
                <a:cs typeface="Times New Roman" pitchFamily="18" charset="0"/>
              </a:rPr>
              <a:t>ИГРЫ-ВИКТОРИНЫ</a:t>
            </a:r>
          </a:p>
          <a:p>
            <a:pPr algn="ctr">
              <a:defRPr/>
            </a:pPr>
            <a:r>
              <a:rPr lang="ru-RU" sz="1200" dirty="0">
                <a:solidFill>
                  <a:schemeClr val="tx1"/>
                </a:solidFill>
                <a:latin typeface="Times New Roman" pitchFamily="18" charset="0"/>
                <a:cs typeface="Times New Roman" pitchFamily="18" charset="0"/>
              </a:rPr>
              <a:t>КВН</a:t>
            </a:r>
            <a:r>
              <a:rPr lang="ru-RU" sz="1400" dirty="0">
                <a:solidFill>
                  <a:schemeClr val="tx1"/>
                </a:solidFill>
                <a:latin typeface="Times New Roman" pitchFamily="18" charset="0"/>
                <a:cs typeface="Times New Roman" pitchFamily="18" charset="0"/>
              </a:rPr>
              <a:t> </a:t>
            </a:r>
          </a:p>
        </p:txBody>
      </p:sp>
      <p:pic>
        <p:nvPicPr>
          <p:cNvPr id="33800" name="Picture 13" descr="IMG_5039"/>
          <p:cNvPicPr>
            <a:picLocks noChangeAspect="1" noChangeArrowheads="1"/>
          </p:cNvPicPr>
          <p:nvPr/>
        </p:nvPicPr>
        <p:blipFill>
          <a:blip r:embed="rId6"/>
          <a:srcRect/>
          <a:stretch>
            <a:fillRect/>
          </a:stretch>
        </p:blipFill>
        <p:spPr bwMode="auto">
          <a:xfrm>
            <a:off x="8812972" y="4459496"/>
            <a:ext cx="2422525" cy="1614487"/>
          </a:xfrm>
          <a:prstGeom prst="rect">
            <a:avLst/>
          </a:prstGeom>
          <a:noFill/>
          <a:ln w="9525">
            <a:noFill/>
            <a:miter lim="800000"/>
            <a:headEnd/>
            <a:tailEnd/>
          </a:ln>
        </p:spPr>
      </p:pic>
      <p:pic>
        <p:nvPicPr>
          <p:cNvPr id="33801" name="Picture 14" descr="IMG_2002"/>
          <p:cNvPicPr>
            <a:picLocks noChangeAspect="1" noChangeArrowheads="1"/>
          </p:cNvPicPr>
          <p:nvPr/>
        </p:nvPicPr>
        <p:blipFill>
          <a:blip r:embed="rId7"/>
          <a:srcRect b="19618"/>
          <a:stretch>
            <a:fillRect/>
          </a:stretch>
        </p:blipFill>
        <p:spPr bwMode="auto">
          <a:xfrm>
            <a:off x="6377028" y="1652439"/>
            <a:ext cx="1777566" cy="1905295"/>
          </a:xfrm>
          <a:prstGeom prst="rect">
            <a:avLst/>
          </a:prstGeom>
          <a:noFill/>
          <a:ln w="9525">
            <a:noFill/>
            <a:miter lim="800000"/>
            <a:headEnd/>
            <a:tailEnd/>
          </a:ln>
        </p:spPr>
      </p:pic>
      <p:pic>
        <p:nvPicPr>
          <p:cNvPr id="33802" name="Picture 15" descr="IMG_1997"/>
          <p:cNvPicPr>
            <a:picLocks noChangeAspect="1" noChangeArrowheads="1"/>
          </p:cNvPicPr>
          <p:nvPr/>
        </p:nvPicPr>
        <p:blipFill>
          <a:blip r:embed="rId8"/>
          <a:srcRect/>
          <a:stretch>
            <a:fillRect/>
          </a:stretch>
        </p:blipFill>
        <p:spPr bwMode="auto">
          <a:xfrm>
            <a:off x="8322364" y="1651000"/>
            <a:ext cx="1590675" cy="2120900"/>
          </a:xfrm>
          <a:prstGeom prst="rect">
            <a:avLst/>
          </a:prstGeom>
          <a:noFill/>
          <a:ln w="9525">
            <a:noFill/>
            <a:miter lim="800000"/>
            <a:headEnd/>
            <a:tailEnd/>
          </a:ln>
        </p:spPr>
      </p:pic>
      <p:pic>
        <p:nvPicPr>
          <p:cNvPr id="3" name="Рисунок 2">
            <a:extLst>
              <a:ext uri="{FF2B5EF4-FFF2-40B4-BE49-F238E27FC236}">
                <a16:creationId xmlns:a16="http://schemas.microsoft.com/office/drawing/2014/main" id="{9D66DB87-E498-4AB9-BFF4-90801CBCDF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7238"/>
          <a:stretch/>
        </p:blipFill>
        <p:spPr>
          <a:xfrm rot="5400000">
            <a:off x="9853673" y="1989334"/>
            <a:ext cx="2116346" cy="1439678"/>
          </a:xfrm>
          <a:prstGeom prst="rect">
            <a:avLst/>
          </a:prstGeom>
        </p:spPr>
      </p:pic>
      <p:sp>
        <p:nvSpPr>
          <p:cNvPr id="14" name="Скругленный прямоугольник 1">
            <a:extLst>
              <a:ext uri="{FF2B5EF4-FFF2-40B4-BE49-F238E27FC236}">
                <a16:creationId xmlns:a16="http://schemas.microsoft.com/office/drawing/2014/main" id="{A58E479E-ECC5-4BFF-9FDC-09CACC4F245B}"/>
              </a:ext>
            </a:extLst>
          </p:cNvPr>
          <p:cNvSpPr/>
          <p:nvPr/>
        </p:nvSpPr>
        <p:spPr>
          <a:xfrm>
            <a:off x="1917698" y="3369468"/>
            <a:ext cx="1890713"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Times New Roman" pitchFamily="18" charset="0"/>
                <a:cs typeface="Times New Roman" pitchFamily="18" charset="0"/>
              </a:rPr>
              <a:t>Д/И «</a:t>
            </a:r>
            <a:r>
              <a:rPr lang="ru-RU" sz="1200" dirty="0" err="1">
                <a:solidFill>
                  <a:schemeClr val="tx1"/>
                </a:solidFill>
                <a:latin typeface="Times New Roman" pitchFamily="18" charset="0"/>
                <a:cs typeface="Times New Roman" pitchFamily="18" charset="0"/>
              </a:rPr>
              <a:t>Пазлы</a:t>
            </a:r>
            <a:r>
              <a:rPr lang="ru-RU" sz="1200" dirty="0">
                <a:solidFill>
                  <a:schemeClr val="tx1"/>
                </a:solidFill>
                <a:latin typeface="Times New Roman" pitchFamily="18" charset="0"/>
                <a:cs typeface="Times New Roman" pitchFamily="18" charset="0"/>
              </a:rPr>
              <a:t>. Профессии»</a:t>
            </a:r>
          </a:p>
        </p:txBody>
      </p:sp>
      <p:sp>
        <p:nvSpPr>
          <p:cNvPr id="15" name="Скругленный прямоугольник 1">
            <a:extLst>
              <a:ext uri="{FF2B5EF4-FFF2-40B4-BE49-F238E27FC236}">
                <a16:creationId xmlns:a16="http://schemas.microsoft.com/office/drawing/2014/main" id="{F8DC688E-2735-45BA-BDB6-147211D3D3CB}"/>
              </a:ext>
            </a:extLst>
          </p:cNvPr>
          <p:cNvSpPr/>
          <p:nvPr/>
        </p:nvSpPr>
        <p:spPr>
          <a:xfrm>
            <a:off x="3919537" y="3361636"/>
            <a:ext cx="2266157"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Times New Roman" pitchFamily="18" charset="0"/>
                <a:cs typeface="Times New Roman" pitchFamily="18" charset="0"/>
              </a:rPr>
              <a:t>Д/И «Расскажи о профессии»</a:t>
            </a:r>
          </a:p>
        </p:txBody>
      </p:sp>
      <p:sp>
        <p:nvSpPr>
          <p:cNvPr id="16" name="Скругленный прямоугольник 1">
            <a:extLst>
              <a:ext uri="{FF2B5EF4-FFF2-40B4-BE49-F238E27FC236}">
                <a16:creationId xmlns:a16="http://schemas.microsoft.com/office/drawing/2014/main" id="{C680D660-8B0F-4EAB-9A44-F2775B37B56C}"/>
              </a:ext>
            </a:extLst>
          </p:cNvPr>
          <p:cNvSpPr/>
          <p:nvPr/>
        </p:nvSpPr>
        <p:spPr>
          <a:xfrm>
            <a:off x="6320455" y="3478318"/>
            <a:ext cx="1890713"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Times New Roman" pitchFamily="18" charset="0"/>
                <a:cs typeface="Times New Roman" pitchFamily="18" charset="0"/>
              </a:rPr>
              <a:t>Кубик Блума «Профессии»</a:t>
            </a:r>
          </a:p>
        </p:txBody>
      </p:sp>
      <p:sp>
        <p:nvSpPr>
          <p:cNvPr id="19" name="Скругленный прямоугольник 1">
            <a:extLst>
              <a:ext uri="{FF2B5EF4-FFF2-40B4-BE49-F238E27FC236}">
                <a16:creationId xmlns:a16="http://schemas.microsoft.com/office/drawing/2014/main" id="{43F92BD9-C735-4960-A08C-DD18E5C184F1}"/>
              </a:ext>
            </a:extLst>
          </p:cNvPr>
          <p:cNvSpPr/>
          <p:nvPr/>
        </p:nvSpPr>
        <p:spPr>
          <a:xfrm>
            <a:off x="8322364" y="3652837"/>
            <a:ext cx="1701871"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err="1">
                <a:solidFill>
                  <a:schemeClr val="tx1"/>
                </a:solidFill>
                <a:latin typeface="Times New Roman" pitchFamily="18" charset="0"/>
                <a:cs typeface="Times New Roman" pitchFamily="18" charset="0"/>
              </a:rPr>
              <a:t>Агамограф</a:t>
            </a:r>
            <a:r>
              <a:rPr lang="ru-RU" sz="1200" dirty="0">
                <a:solidFill>
                  <a:schemeClr val="tx1"/>
                </a:solidFill>
                <a:latin typeface="Times New Roman" pitchFamily="18" charset="0"/>
                <a:cs typeface="Times New Roman" pitchFamily="18" charset="0"/>
              </a:rPr>
              <a:t> «Профессии»</a:t>
            </a:r>
          </a:p>
        </p:txBody>
      </p:sp>
      <p:sp>
        <p:nvSpPr>
          <p:cNvPr id="20" name="Скругленный прямоугольник 1">
            <a:extLst>
              <a:ext uri="{FF2B5EF4-FFF2-40B4-BE49-F238E27FC236}">
                <a16:creationId xmlns:a16="http://schemas.microsoft.com/office/drawing/2014/main" id="{087FD267-99D4-46FF-87AF-F7E34B72EB9D}"/>
              </a:ext>
            </a:extLst>
          </p:cNvPr>
          <p:cNvSpPr/>
          <p:nvPr/>
        </p:nvSpPr>
        <p:spPr>
          <a:xfrm>
            <a:off x="10135432" y="3711575"/>
            <a:ext cx="1552828"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Times New Roman" pitchFamily="18" charset="0"/>
                <a:cs typeface="Times New Roman" pitchFamily="18" charset="0"/>
              </a:rPr>
              <a:t>Бесконечный куб «Профессии»</a:t>
            </a:r>
          </a:p>
        </p:txBody>
      </p:sp>
      <p:sp>
        <p:nvSpPr>
          <p:cNvPr id="21" name="Скругленный прямоугольник 1">
            <a:extLst>
              <a:ext uri="{FF2B5EF4-FFF2-40B4-BE49-F238E27FC236}">
                <a16:creationId xmlns:a16="http://schemas.microsoft.com/office/drawing/2014/main" id="{C5883EA8-F59F-4F03-88B2-87D2763E0CC0}"/>
              </a:ext>
            </a:extLst>
          </p:cNvPr>
          <p:cNvSpPr/>
          <p:nvPr/>
        </p:nvSpPr>
        <p:spPr>
          <a:xfrm>
            <a:off x="2224284" y="6021566"/>
            <a:ext cx="3060942"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Times New Roman" pitchFamily="18" charset="0"/>
                <a:cs typeface="Times New Roman" pitchFamily="18" charset="0"/>
              </a:rPr>
              <a:t>Игра – викторина «Все работы хороши»</a:t>
            </a:r>
          </a:p>
        </p:txBody>
      </p:sp>
      <p:sp>
        <p:nvSpPr>
          <p:cNvPr id="22" name="Скругленный прямоугольник 1">
            <a:extLst>
              <a:ext uri="{FF2B5EF4-FFF2-40B4-BE49-F238E27FC236}">
                <a16:creationId xmlns:a16="http://schemas.microsoft.com/office/drawing/2014/main" id="{5657C54F-8851-46DC-B94A-563EB31084E2}"/>
              </a:ext>
            </a:extLst>
          </p:cNvPr>
          <p:cNvSpPr/>
          <p:nvPr/>
        </p:nvSpPr>
        <p:spPr>
          <a:xfrm>
            <a:off x="5584615" y="6021566"/>
            <a:ext cx="2880655"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Times New Roman" pitchFamily="18" charset="0"/>
                <a:cs typeface="Times New Roman" pitchFamily="18" charset="0"/>
              </a:rPr>
              <a:t>Игра – квест «В поисках профессий»</a:t>
            </a:r>
          </a:p>
        </p:txBody>
      </p:sp>
      <p:sp>
        <p:nvSpPr>
          <p:cNvPr id="23" name="Скругленный прямоугольник 1">
            <a:extLst>
              <a:ext uri="{FF2B5EF4-FFF2-40B4-BE49-F238E27FC236}">
                <a16:creationId xmlns:a16="http://schemas.microsoft.com/office/drawing/2014/main" id="{5D8E0180-B601-44E5-BBCF-E3300D22CA6D}"/>
              </a:ext>
            </a:extLst>
          </p:cNvPr>
          <p:cNvSpPr/>
          <p:nvPr/>
        </p:nvSpPr>
        <p:spPr>
          <a:xfrm>
            <a:off x="8627318" y="5986462"/>
            <a:ext cx="2893170" cy="7334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Times New Roman" pitchFamily="18" charset="0"/>
                <a:cs typeface="Times New Roman" pitchFamily="18" charset="0"/>
              </a:rPr>
              <a:t>КВН со школой (1 класс) </a:t>
            </a:r>
          </a:p>
          <a:p>
            <a:pPr algn="ctr">
              <a:defRPr/>
            </a:pPr>
            <a:r>
              <a:rPr lang="ru-RU" sz="1200" dirty="0">
                <a:solidFill>
                  <a:schemeClr val="tx1"/>
                </a:solidFill>
                <a:latin typeface="Times New Roman" pitchFamily="18" charset="0"/>
                <a:cs typeface="Times New Roman" pitchFamily="18" charset="0"/>
              </a:rPr>
              <a:t>«Знатоки Павловских профессий» </a:t>
            </a:r>
          </a:p>
          <a:p>
            <a:pPr algn="ctr">
              <a:defRPr/>
            </a:pPr>
            <a:r>
              <a:rPr lang="ru-RU" sz="1200" dirty="0">
                <a:solidFill>
                  <a:schemeClr val="tx1"/>
                </a:solidFill>
                <a:latin typeface="Times New Roman" pitchFamily="18" charset="0"/>
                <a:cs typeface="Times New Roman" pitchFamily="18" charset="0"/>
              </a:rPr>
              <a:t>(региональный компонент)</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3463925" y="404813"/>
            <a:ext cx="5395913" cy="1490662"/>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b="1" dirty="0">
                <a:solidFill>
                  <a:schemeClr val="tx1"/>
                </a:solidFill>
                <a:latin typeface="Constantia" pitchFamily="18" charset="0"/>
                <a:cs typeface="Arial" charset="0"/>
              </a:rPr>
              <a:t>ТЕХНОЛОГИЯ ОРГАНИЗАЦИИ </a:t>
            </a:r>
          </a:p>
          <a:p>
            <a:pPr algn="ctr">
              <a:defRPr/>
            </a:pPr>
            <a:r>
              <a:rPr lang="ru-RU" sz="1600" b="1" dirty="0">
                <a:solidFill>
                  <a:schemeClr val="tx1"/>
                </a:solidFill>
                <a:latin typeface="Constantia" pitchFamily="18" charset="0"/>
                <a:cs typeface="Arial" charset="0"/>
              </a:rPr>
              <a:t>СЮЖЕТНО-РОЛЕВОЙ ИГРЫ</a:t>
            </a:r>
          </a:p>
          <a:p>
            <a:pPr>
              <a:defRPr/>
            </a:pPr>
            <a:r>
              <a:rPr lang="ru-RU" sz="1600" dirty="0">
                <a:solidFill>
                  <a:schemeClr val="tx1"/>
                </a:solidFill>
                <a:latin typeface="Times New Roman" panose="02020603050405020304" pitchFamily="18" charset="0"/>
                <a:cs typeface="Times New Roman" panose="02020603050405020304" pitchFamily="18" charset="0"/>
              </a:rPr>
              <a:t>В процессе профориентационной сюжетно-ролевой игры: </a:t>
            </a:r>
          </a:p>
          <a:p>
            <a:pPr>
              <a:defRPr/>
            </a:pPr>
            <a:r>
              <a:rPr lang="ru-RU" sz="1600" dirty="0">
                <a:solidFill>
                  <a:schemeClr val="tx1"/>
                </a:solidFill>
                <a:latin typeface="Times New Roman" panose="02020603050405020304" pitchFamily="18" charset="0"/>
                <a:cs typeface="Times New Roman" panose="02020603050405020304" pitchFamily="18" charset="0"/>
              </a:rPr>
              <a:t>-имитируются производственные сюжеты, ситуации, </a:t>
            </a:r>
          </a:p>
          <a:p>
            <a:pPr>
              <a:defRPr/>
            </a:pPr>
            <a:r>
              <a:rPr lang="ru-RU" sz="1600" dirty="0">
                <a:solidFill>
                  <a:schemeClr val="tx1"/>
                </a:solidFill>
                <a:latin typeface="Times New Roman" panose="02020603050405020304" pitchFamily="18" charset="0"/>
                <a:cs typeface="Times New Roman" panose="02020603050405020304" pitchFamily="18" charset="0"/>
              </a:rPr>
              <a:t>-модели межличностных профессиональных отношений.</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34818" name="Picture 14"/>
          <p:cNvPicPr>
            <a:picLocks noChangeAspect="1" noChangeArrowheads="1"/>
          </p:cNvPicPr>
          <p:nvPr/>
        </p:nvPicPr>
        <p:blipFill>
          <a:blip r:embed="rId3"/>
          <a:srcRect l="15439"/>
          <a:stretch>
            <a:fillRect/>
          </a:stretch>
        </p:blipFill>
        <p:spPr bwMode="auto">
          <a:xfrm>
            <a:off x="9434513" y="301625"/>
            <a:ext cx="2439987" cy="2238375"/>
          </a:xfrm>
          <a:prstGeom prst="rect">
            <a:avLst/>
          </a:prstGeom>
          <a:noFill/>
          <a:ln w="9525">
            <a:noFill/>
            <a:miter lim="800000"/>
            <a:headEnd/>
            <a:tailEnd/>
          </a:ln>
        </p:spPr>
      </p:pic>
      <p:pic>
        <p:nvPicPr>
          <p:cNvPr id="34819" name="Picture 16" descr="Picture background"/>
          <p:cNvPicPr>
            <a:picLocks noChangeAspect="1" noChangeArrowheads="1"/>
          </p:cNvPicPr>
          <p:nvPr/>
        </p:nvPicPr>
        <p:blipFill>
          <a:blip r:embed="rId4"/>
          <a:srcRect l="10246" t="11432" r="11066"/>
          <a:stretch>
            <a:fillRect/>
          </a:stretch>
        </p:blipFill>
        <p:spPr bwMode="auto">
          <a:xfrm>
            <a:off x="6372225" y="3795713"/>
            <a:ext cx="2992438" cy="2527300"/>
          </a:xfrm>
          <a:prstGeom prst="rect">
            <a:avLst/>
          </a:prstGeom>
          <a:noFill/>
          <a:ln w="9525">
            <a:noFill/>
            <a:miter lim="800000"/>
            <a:headEnd/>
            <a:tailEnd/>
          </a:ln>
        </p:spPr>
      </p:pic>
      <p:pic>
        <p:nvPicPr>
          <p:cNvPr id="34820" name="Picture 12"/>
          <p:cNvPicPr>
            <a:picLocks noChangeAspect="1" noChangeArrowheads="1"/>
          </p:cNvPicPr>
          <p:nvPr/>
        </p:nvPicPr>
        <p:blipFill>
          <a:blip r:embed="rId5"/>
          <a:srcRect/>
          <a:stretch>
            <a:fillRect/>
          </a:stretch>
        </p:blipFill>
        <p:spPr bwMode="auto">
          <a:xfrm>
            <a:off x="219075" y="3795713"/>
            <a:ext cx="3186113" cy="2471737"/>
          </a:xfrm>
          <a:prstGeom prst="rect">
            <a:avLst/>
          </a:prstGeom>
          <a:noFill/>
          <a:ln w="9525">
            <a:noFill/>
            <a:miter lim="800000"/>
            <a:headEnd/>
            <a:tailEnd/>
          </a:ln>
        </p:spPr>
      </p:pic>
      <p:pic>
        <p:nvPicPr>
          <p:cNvPr id="34821" name="Рисунок 3"/>
          <p:cNvPicPr>
            <a:picLocks noChangeAspect="1"/>
          </p:cNvPicPr>
          <p:nvPr/>
        </p:nvPicPr>
        <p:blipFill>
          <a:blip r:embed="rId6"/>
          <a:srcRect/>
          <a:stretch>
            <a:fillRect/>
          </a:stretch>
        </p:blipFill>
        <p:spPr bwMode="auto">
          <a:xfrm>
            <a:off x="715963" y="130175"/>
            <a:ext cx="1960562" cy="3133725"/>
          </a:xfrm>
          <a:prstGeom prst="rect">
            <a:avLst/>
          </a:prstGeom>
          <a:noFill/>
          <a:ln w="9525">
            <a:noFill/>
            <a:miter lim="800000"/>
            <a:headEnd/>
            <a:tailEnd/>
          </a:ln>
        </p:spPr>
      </p:pic>
      <p:pic>
        <p:nvPicPr>
          <p:cNvPr id="34822" name="Рисунок 5"/>
          <p:cNvPicPr>
            <a:picLocks noChangeAspect="1"/>
          </p:cNvPicPr>
          <p:nvPr/>
        </p:nvPicPr>
        <p:blipFill>
          <a:blip r:embed="rId7"/>
          <a:srcRect b="15942"/>
          <a:stretch>
            <a:fillRect/>
          </a:stretch>
        </p:blipFill>
        <p:spPr bwMode="auto">
          <a:xfrm>
            <a:off x="3881438" y="3195638"/>
            <a:ext cx="2057400" cy="3071812"/>
          </a:xfrm>
          <a:prstGeom prst="rect">
            <a:avLst/>
          </a:prstGeom>
          <a:noFill/>
          <a:ln w="9525">
            <a:noFill/>
            <a:miter lim="800000"/>
            <a:headEnd/>
            <a:tailEnd/>
          </a:ln>
        </p:spPr>
      </p:pic>
      <p:pic>
        <p:nvPicPr>
          <p:cNvPr id="34823" name="Рисунок 7"/>
          <p:cNvPicPr>
            <a:picLocks noChangeAspect="1"/>
          </p:cNvPicPr>
          <p:nvPr/>
        </p:nvPicPr>
        <p:blipFill>
          <a:blip r:embed="rId8"/>
          <a:srcRect/>
          <a:stretch>
            <a:fillRect/>
          </a:stretch>
        </p:blipFill>
        <p:spPr bwMode="auto">
          <a:xfrm>
            <a:off x="9750425" y="2746375"/>
            <a:ext cx="2222500" cy="3652838"/>
          </a:xfrm>
          <a:prstGeom prst="rect">
            <a:avLst/>
          </a:prstGeom>
          <a:noFill/>
          <a:ln w="9525">
            <a:noFill/>
            <a:miter lim="800000"/>
            <a:headEnd/>
            <a:tailEnd/>
          </a:ln>
        </p:spPr>
      </p:pic>
      <p:sp>
        <p:nvSpPr>
          <p:cNvPr id="9" name="Стрелка: влево 8"/>
          <p:cNvSpPr/>
          <p:nvPr/>
        </p:nvSpPr>
        <p:spPr>
          <a:xfrm>
            <a:off x="2735263" y="1997075"/>
            <a:ext cx="2055812" cy="849313"/>
          </a:xfrm>
          <a:prstGeom prst="lef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с/р игра «Столярная мастерская</a:t>
            </a:r>
          </a:p>
        </p:txBody>
      </p:sp>
      <p:sp>
        <p:nvSpPr>
          <p:cNvPr id="10" name="Стрелка: вправо 9"/>
          <p:cNvSpPr/>
          <p:nvPr/>
        </p:nvSpPr>
        <p:spPr>
          <a:xfrm>
            <a:off x="7348538" y="1997075"/>
            <a:ext cx="2057400" cy="849313"/>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с/р игра «Стройка»</a:t>
            </a:r>
          </a:p>
        </p:txBody>
      </p:sp>
      <p:sp>
        <p:nvSpPr>
          <p:cNvPr id="32" name="Скругленный прямоугольник 9"/>
          <p:cNvSpPr/>
          <p:nvPr/>
        </p:nvSpPr>
        <p:spPr>
          <a:xfrm>
            <a:off x="100013" y="6184900"/>
            <a:ext cx="3363912"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с/р игра «Ресторан»</a:t>
            </a:r>
          </a:p>
        </p:txBody>
      </p:sp>
      <p:sp>
        <p:nvSpPr>
          <p:cNvPr id="33" name="Скругленный прямоугольник 9"/>
          <p:cNvSpPr/>
          <p:nvPr/>
        </p:nvSpPr>
        <p:spPr>
          <a:xfrm>
            <a:off x="3695700" y="6184900"/>
            <a:ext cx="2400300"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с/р игра «Стоматолог»</a:t>
            </a:r>
          </a:p>
        </p:txBody>
      </p:sp>
      <p:sp>
        <p:nvSpPr>
          <p:cNvPr id="34" name="Скругленный прямоугольник 9"/>
          <p:cNvSpPr/>
          <p:nvPr/>
        </p:nvSpPr>
        <p:spPr>
          <a:xfrm>
            <a:off x="6283325" y="6184900"/>
            <a:ext cx="3151188"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с/р игра «Станция технического обслуживания»</a:t>
            </a:r>
          </a:p>
        </p:txBody>
      </p:sp>
      <p:sp>
        <p:nvSpPr>
          <p:cNvPr id="35" name="Скругленный прямоугольник 9"/>
          <p:cNvSpPr/>
          <p:nvPr/>
        </p:nvSpPr>
        <p:spPr>
          <a:xfrm>
            <a:off x="9691688" y="6184900"/>
            <a:ext cx="2400300" cy="4286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с/р игра «Строитель»</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320675" y="352425"/>
            <a:ext cx="11142663" cy="1533525"/>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ru-RU" sz="2000" b="1" dirty="0">
                <a:solidFill>
                  <a:srgbClr val="000000"/>
                </a:solidFill>
                <a:latin typeface="Constantia" pitchFamily="18" charset="0"/>
                <a:cs typeface="Arial" charset="0"/>
              </a:rPr>
              <a:t>ТЕМА:</a:t>
            </a:r>
          </a:p>
          <a:p>
            <a:pPr algn="ctr">
              <a:lnSpc>
                <a:spcPct val="150000"/>
              </a:lnSpc>
              <a:defRPr/>
            </a:pPr>
            <a:r>
              <a:rPr lang="ru-RU" altLang="ru-RU" sz="2000" b="1" i="1" dirty="0">
                <a:solidFill>
                  <a:srgbClr val="000000"/>
                </a:solidFill>
                <a:latin typeface="Constantia" pitchFamily="18" charset="0"/>
                <a:cs typeface="Arial" charset="0"/>
              </a:rPr>
              <a:t>«РАННЯЯ ПРОФОРИЕНТАЦИЯ ДЕТЕЙ СТАРШЕГО ДОШКОЛЬНОГО ВОЗРАСТА ПОСРЕДСТВОМ ИСПОЛЬЗОВАНИЯ СОВРЕМЕННЫХ ТЕХНОЛОГИЙ» </a:t>
            </a:r>
          </a:p>
        </p:txBody>
      </p:sp>
      <p:sp>
        <p:nvSpPr>
          <p:cNvPr id="2" name="Прямоугольник: скругленные углы 1"/>
          <p:cNvSpPr/>
          <p:nvPr/>
        </p:nvSpPr>
        <p:spPr>
          <a:xfrm>
            <a:off x="5313363" y="2554288"/>
            <a:ext cx="6470650" cy="29114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schemeClr val="tx1"/>
              </a:solidFill>
              <a:latin typeface="Constantia" panose="02030602050306030303" pitchFamily="18" charset="0"/>
            </a:endParaRPr>
          </a:p>
          <a:p>
            <a:pPr algn="ctr">
              <a:defRPr/>
            </a:pPr>
            <a:endParaRPr lang="ru-RU" dirty="0">
              <a:solidFill>
                <a:schemeClr val="tx1"/>
              </a:solidFill>
              <a:latin typeface="Constantia" panose="02030602050306030303" pitchFamily="18" charset="0"/>
            </a:endParaRPr>
          </a:p>
          <a:p>
            <a:pPr algn="ctr">
              <a:defRPr/>
            </a:pPr>
            <a:r>
              <a:rPr lang="ru-RU" dirty="0">
                <a:solidFill>
                  <a:schemeClr val="tx1"/>
                </a:solidFill>
                <a:latin typeface="Constantia" panose="02030602050306030303" pitchFamily="18" charset="0"/>
              </a:rPr>
              <a:t>Отношение к труду является важнейшим элементом духовной жизни человека. Было бы недостаточным и наивным сказать, что трудолюбие воспитывается в процессе труда. Трудолюбие, как важнейшая черта морального облика воспитывается и в процессе духовной жизни -  интеллектуальной, эмоциональной и волевой</a:t>
            </a:r>
          </a:p>
          <a:p>
            <a:pPr algn="ctr">
              <a:defRPr/>
            </a:pPr>
            <a:endParaRPr lang="ru-RU" dirty="0">
              <a:solidFill>
                <a:schemeClr val="tx1"/>
              </a:solidFill>
              <a:latin typeface="Constantia" panose="02030602050306030303" pitchFamily="18" charset="0"/>
            </a:endParaRPr>
          </a:p>
          <a:p>
            <a:pPr algn="r">
              <a:defRPr/>
            </a:pPr>
            <a:r>
              <a:rPr lang="ru-RU" dirty="0">
                <a:solidFill>
                  <a:schemeClr val="tx1"/>
                </a:solidFill>
                <a:latin typeface="Constantia" panose="02030602050306030303" pitchFamily="18" charset="0"/>
              </a:rPr>
              <a:t>                                         Василий Александрович </a:t>
            </a:r>
          </a:p>
          <a:p>
            <a:pPr algn="r">
              <a:defRPr/>
            </a:pPr>
            <a:r>
              <a:rPr lang="ru-RU" dirty="0">
                <a:solidFill>
                  <a:schemeClr val="tx1"/>
                </a:solidFill>
                <a:latin typeface="Constantia" panose="02030602050306030303" pitchFamily="18" charset="0"/>
              </a:rPr>
              <a:t>                       Сухомлинский</a:t>
            </a:r>
          </a:p>
          <a:p>
            <a:pPr algn="ctr">
              <a:defRPr/>
            </a:pPr>
            <a:r>
              <a:rPr lang="ru-RU" dirty="0">
                <a:solidFill>
                  <a:schemeClr val="tx1"/>
                </a:solidFill>
                <a:latin typeface="Constantia" panose="02030602050306030303" pitchFamily="18" charset="0"/>
              </a:rPr>
              <a:t>    </a:t>
            </a:r>
          </a:p>
        </p:txBody>
      </p:sp>
      <p:pic>
        <p:nvPicPr>
          <p:cNvPr id="5" name="Рисунок 4"/>
          <p:cNvPicPr>
            <a:picLocks noChangeAspect="1"/>
          </p:cNvPicPr>
          <p:nvPr/>
        </p:nvPicPr>
        <p:blipFill>
          <a:blip r:embed="rId2" cstate="print"/>
          <a:stretch>
            <a:fillRect/>
          </a:stretch>
        </p:blipFill>
        <p:spPr>
          <a:xfrm>
            <a:off x="782199" y="2554664"/>
            <a:ext cx="3791828" cy="3032285"/>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3529013" y="149225"/>
            <a:ext cx="4914900" cy="635000"/>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b="1" dirty="0">
                <a:solidFill>
                  <a:schemeClr val="tx1"/>
                </a:solidFill>
                <a:latin typeface="Constantia" pitchFamily="18" charset="0"/>
                <a:cs typeface="Arial" charset="0"/>
              </a:rPr>
              <a:t>ТЕХНОЛОГИЯ ИСПОЛЬЗОВАНИЯ </a:t>
            </a:r>
          </a:p>
          <a:p>
            <a:pPr algn="ctr">
              <a:defRPr/>
            </a:pPr>
            <a:r>
              <a:rPr lang="ru-RU" sz="1600" b="1" dirty="0">
                <a:solidFill>
                  <a:schemeClr val="tx1"/>
                </a:solidFill>
                <a:latin typeface="Constantia" pitchFamily="18" charset="0"/>
                <a:cs typeface="Arial" charset="0"/>
              </a:rPr>
              <a:t>«МЕНТАЛЬНЫХ КАРТ»</a:t>
            </a:r>
          </a:p>
        </p:txBody>
      </p:sp>
      <p:sp>
        <p:nvSpPr>
          <p:cNvPr id="22" name="Скругленный прямоугольник 1"/>
          <p:cNvSpPr/>
          <p:nvPr/>
        </p:nvSpPr>
        <p:spPr>
          <a:xfrm>
            <a:off x="3529013" y="1120775"/>
            <a:ext cx="4914900" cy="1676400"/>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a:solidFill>
                  <a:schemeClr val="tx1"/>
                </a:solidFill>
                <a:latin typeface="Times New Roman" panose="02020603050405020304" pitchFamily="18" charset="0"/>
                <a:cs typeface="Times New Roman" panose="02020603050405020304" pitchFamily="18" charset="0"/>
              </a:rPr>
              <a:t>Это уникальный и простой метод запоминания информации о профессиях и их особенностях, с помощью которого развиваются как творческие, так и речевые способности детей, активизируется мышление и познавательные процессы. </a:t>
            </a:r>
          </a:p>
        </p:txBody>
      </p:sp>
      <p:pic>
        <p:nvPicPr>
          <p:cNvPr id="36867" name="Рисунок 3"/>
          <p:cNvPicPr>
            <a:picLocks noChangeAspect="1"/>
          </p:cNvPicPr>
          <p:nvPr/>
        </p:nvPicPr>
        <p:blipFill>
          <a:blip r:embed="rId3"/>
          <a:srcRect l="38837" t="43831" r="39064" b="24675"/>
          <a:stretch>
            <a:fillRect/>
          </a:stretch>
        </p:blipFill>
        <p:spPr bwMode="auto">
          <a:xfrm>
            <a:off x="155575" y="168275"/>
            <a:ext cx="2838450" cy="2276475"/>
          </a:xfrm>
          <a:prstGeom prst="rect">
            <a:avLst/>
          </a:prstGeom>
          <a:noFill/>
          <a:ln w="9525">
            <a:noFill/>
            <a:miter lim="800000"/>
            <a:headEnd/>
            <a:tailEnd/>
          </a:ln>
        </p:spPr>
      </p:pic>
      <p:pic>
        <p:nvPicPr>
          <p:cNvPr id="36868" name="Рисунок 5"/>
          <p:cNvPicPr>
            <a:picLocks noChangeAspect="1"/>
          </p:cNvPicPr>
          <p:nvPr/>
        </p:nvPicPr>
        <p:blipFill>
          <a:blip r:embed="rId4"/>
          <a:srcRect l="47198" t="28754" r="32634" b="39186"/>
          <a:stretch>
            <a:fillRect/>
          </a:stretch>
        </p:blipFill>
        <p:spPr bwMode="auto">
          <a:xfrm>
            <a:off x="155575" y="3116263"/>
            <a:ext cx="2903538" cy="2595562"/>
          </a:xfrm>
          <a:prstGeom prst="rect">
            <a:avLst/>
          </a:prstGeom>
          <a:noFill/>
          <a:ln w="9525">
            <a:noFill/>
            <a:miter lim="800000"/>
            <a:headEnd/>
            <a:tailEnd/>
          </a:ln>
        </p:spPr>
      </p:pic>
      <p:pic>
        <p:nvPicPr>
          <p:cNvPr id="36869" name="Рисунок 9"/>
          <p:cNvPicPr>
            <a:picLocks noChangeAspect="1"/>
          </p:cNvPicPr>
          <p:nvPr/>
        </p:nvPicPr>
        <p:blipFill>
          <a:blip r:embed="rId5"/>
          <a:srcRect l="46832" t="29482" r="32751" b="37334"/>
          <a:stretch>
            <a:fillRect/>
          </a:stretch>
        </p:blipFill>
        <p:spPr bwMode="auto">
          <a:xfrm>
            <a:off x="8829675" y="168275"/>
            <a:ext cx="2489200" cy="2276475"/>
          </a:xfrm>
          <a:prstGeom prst="rect">
            <a:avLst/>
          </a:prstGeom>
          <a:noFill/>
          <a:ln w="9525">
            <a:noFill/>
            <a:miter lim="800000"/>
            <a:headEnd/>
            <a:tailEnd/>
          </a:ln>
        </p:spPr>
      </p:pic>
      <p:pic>
        <p:nvPicPr>
          <p:cNvPr id="36870" name="Рисунок 23"/>
          <p:cNvPicPr>
            <a:picLocks noChangeAspect="1"/>
          </p:cNvPicPr>
          <p:nvPr/>
        </p:nvPicPr>
        <p:blipFill>
          <a:blip r:embed="rId6"/>
          <a:srcRect/>
          <a:stretch>
            <a:fillRect/>
          </a:stretch>
        </p:blipFill>
        <p:spPr bwMode="auto">
          <a:xfrm>
            <a:off x="3451225" y="3114675"/>
            <a:ext cx="2297113" cy="3062288"/>
          </a:xfrm>
          <a:prstGeom prst="rect">
            <a:avLst/>
          </a:prstGeom>
          <a:noFill/>
          <a:ln w="9525">
            <a:noFill/>
            <a:miter lim="800000"/>
            <a:headEnd/>
            <a:tailEnd/>
          </a:ln>
        </p:spPr>
      </p:pic>
      <p:pic>
        <p:nvPicPr>
          <p:cNvPr id="36871" name="Рисунок 25"/>
          <p:cNvPicPr>
            <a:picLocks noChangeAspect="1"/>
          </p:cNvPicPr>
          <p:nvPr/>
        </p:nvPicPr>
        <p:blipFill>
          <a:blip r:embed="rId7"/>
          <a:srcRect/>
          <a:stretch>
            <a:fillRect/>
          </a:stretch>
        </p:blipFill>
        <p:spPr bwMode="auto">
          <a:xfrm>
            <a:off x="6443663" y="3114675"/>
            <a:ext cx="2297112" cy="3062288"/>
          </a:xfrm>
          <a:prstGeom prst="rect">
            <a:avLst/>
          </a:prstGeom>
          <a:noFill/>
          <a:ln w="9525">
            <a:noFill/>
            <a:miter lim="800000"/>
            <a:headEnd/>
            <a:tailEnd/>
          </a:ln>
        </p:spPr>
      </p:pic>
      <p:pic>
        <p:nvPicPr>
          <p:cNvPr id="36872" name="Рисунок 27"/>
          <p:cNvPicPr>
            <a:picLocks noChangeAspect="1"/>
          </p:cNvPicPr>
          <p:nvPr/>
        </p:nvPicPr>
        <p:blipFill>
          <a:blip r:embed="rId8"/>
          <a:srcRect/>
          <a:stretch>
            <a:fillRect/>
          </a:stretch>
        </p:blipFill>
        <p:spPr bwMode="auto">
          <a:xfrm>
            <a:off x="9528175" y="3114675"/>
            <a:ext cx="2298700" cy="306228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Рисунок 3"/>
          <p:cNvPicPr>
            <a:picLocks noChangeAspect="1"/>
          </p:cNvPicPr>
          <p:nvPr/>
        </p:nvPicPr>
        <p:blipFill>
          <a:blip r:embed="rId2"/>
          <a:srcRect/>
          <a:stretch>
            <a:fillRect/>
          </a:stretch>
        </p:blipFill>
        <p:spPr bwMode="auto">
          <a:xfrm>
            <a:off x="127711" y="4499494"/>
            <a:ext cx="1282700" cy="1708699"/>
          </a:xfrm>
          <a:prstGeom prst="rect">
            <a:avLst/>
          </a:prstGeom>
          <a:noFill/>
          <a:ln w="9525">
            <a:noFill/>
            <a:miter lim="800000"/>
            <a:headEnd/>
            <a:tailEnd/>
          </a:ln>
        </p:spPr>
      </p:pic>
      <p:pic>
        <p:nvPicPr>
          <p:cNvPr id="38914" name="Рисунок 5"/>
          <p:cNvPicPr>
            <a:picLocks noChangeAspect="1"/>
          </p:cNvPicPr>
          <p:nvPr/>
        </p:nvPicPr>
        <p:blipFill>
          <a:blip r:embed="rId3"/>
          <a:srcRect/>
          <a:stretch>
            <a:fillRect/>
          </a:stretch>
        </p:blipFill>
        <p:spPr bwMode="auto">
          <a:xfrm>
            <a:off x="4813300" y="4255909"/>
            <a:ext cx="1568646" cy="2088939"/>
          </a:xfrm>
          <a:prstGeom prst="rect">
            <a:avLst/>
          </a:prstGeom>
          <a:noFill/>
          <a:ln w="9525">
            <a:noFill/>
            <a:miter lim="800000"/>
            <a:headEnd/>
            <a:tailEnd/>
          </a:ln>
        </p:spPr>
      </p:pic>
      <p:pic>
        <p:nvPicPr>
          <p:cNvPr id="38915" name="Рисунок 8"/>
          <p:cNvPicPr>
            <a:picLocks noChangeAspect="1"/>
          </p:cNvPicPr>
          <p:nvPr/>
        </p:nvPicPr>
        <p:blipFill>
          <a:blip r:embed="rId4"/>
          <a:srcRect/>
          <a:stretch>
            <a:fillRect/>
          </a:stretch>
        </p:blipFill>
        <p:spPr bwMode="auto">
          <a:xfrm>
            <a:off x="6747407" y="4255909"/>
            <a:ext cx="1568646" cy="2092190"/>
          </a:xfrm>
          <a:prstGeom prst="rect">
            <a:avLst/>
          </a:prstGeom>
          <a:noFill/>
          <a:ln w="9525">
            <a:noFill/>
            <a:miter lim="800000"/>
            <a:headEnd/>
            <a:tailEnd/>
          </a:ln>
        </p:spPr>
      </p:pic>
      <p:pic>
        <p:nvPicPr>
          <p:cNvPr id="38916" name="Рисунок 10"/>
          <p:cNvPicPr>
            <a:picLocks noChangeAspect="1"/>
          </p:cNvPicPr>
          <p:nvPr/>
        </p:nvPicPr>
        <p:blipFill>
          <a:blip r:embed="rId5"/>
          <a:srcRect/>
          <a:stretch>
            <a:fillRect/>
          </a:stretch>
        </p:blipFill>
        <p:spPr bwMode="auto">
          <a:xfrm>
            <a:off x="8568810" y="4255909"/>
            <a:ext cx="1568646" cy="2090846"/>
          </a:xfrm>
          <a:prstGeom prst="rect">
            <a:avLst/>
          </a:prstGeom>
          <a:noFill/>
          <a:ln w="9525">
            <a:noFill/>
            <a:miter lim="800000"/>
            <a:headEnd/>
            <a:tailEnd/>
          </a:ln>
        </p:spPr>
      </p:pic>
      <p:pic>
        <p:nvPicPr>
          <p:cNvPr id="38917" name="Рисунок 12"/>
          <p:cNvPicPr>
            <a:picLocks noChangeAspect="1"/>
          </p:cNvPicPr>
          <p:nvPr/>
        </p:nvPicPr>
        <p:blipFill>
          <a:blip r:embed="rId6"/>
          <a:srcRect/>
          <a:stretch>
            <a:fillRect/>
          </a:stretch>
        </p:blipFill>
        <p:spPr bwMode="auto">
          <a:xfrm>
            <a:off x="10386049" y="4255909"/>
            <a:ext cx="1568646" cy="2092856"/>
          </a:xfrm>
          <a:prstGeom prst="rect">
            <a:avLst/>
          </a:prstGeom>
          <a:noFill/>
          <a:ln w="9525">
            <a:noFill/>
            <a:miter lim="800000"/>
            <a:headEnd/>
            <a:tailEnd/>
          </a:ln>
        </p:spPr>
      </p:pic>
      <p:pic>
        <p:nvPicPr>
          <p:cNvPr id="38918" name="Рисунок 3"/>
          <p:cNvPicPr>
            <a:picLocks noChangeAspect="1"/>
          </p:cNvPicPr>
          <p:nvPr/>
        </p:nvPicPr>
        <p:blipFill>
          <a:blip r:embed="rId7"/>
          <a:srcRect l="-2235" t="18878" r="2121" b="19624"/>
          <a:stretch>
            <a:fillRect/>
          </a:stretch>
        </p:blipFill>
        <p:spPr bwMode="auto">
          <a:xfrm>
            <a:off x="1498373" y="4944595"/>
            <a:ext cx="1467792" cy="1202340"/>
          </a:xfrm>
          <a:prstGeom prst="rect">
            <a:avLst/>
          </a:prstGeom>
          <a:noFill/>
          <a:ln w="9525">
            <a:noFill/>
            <a:miter lim="800000"/>
            <a:headEnd/>
            <a:tailEnd/>
          </a:ln>
        </p:spPr>
      </p:pic>
      <p:pic>
        <p:nvPicPr>
          <p:cNvPr id="38919" name="Рисунок 5"/>
          <p:cNvPicPr>
            <a:picLocks noChangeAspect="1"/>
          </p:cNvPicPr>
          <p:nvPr/>
        </p:nvPicPr>
        <p:blipFill>
          <a:blip r:embed="rId8"/>
          <a:srcRect t="18831" b="19176"/>
          <a:stretch>
            <a:fillRect/>
          </a:stretch>
        </p:blipFill>
        <p:spPr bwMode="auto">
          <a:xfrm>
            <a:off x="3060201" y="4944595"/>
            <a:ext cx="1454316" cy="1202340"/>
          </a:xfrm>
          <a:prstGeom prst="rect">
            <a:avLst/>
          </a:prstGeom>
          <a:noFill/>
          <a:ln w="9525">
            <a:noFill/>
            <a:miter lim="800000"/>
            <a:headEnd/>
            <a:tailEnd/>
          </a:ln>
        </p:spPr>
      </p:pic>
      <p:sp>
        <p:nvSpPr>
          <p:cNvPr id="12" name="Скругленный прямоугольник 9"/>
          <p:cNvSpPr/>
          <p:nvPr/>
        </p:nvSpPr>
        <p:spPr>
          <a:xfrm>
            <a:off x="1612254" y="4260329"/>
            <a:ext cx="2788835" cy="54911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imes New Roman" pitchFamily="18" charset="0"/>
                <a:cs typeface="Times New Roman" pitchFamily="18" charset="0"/>
              </a:rPr>
              <a:t>Трудовая книжка </a:t>
            </a:r>
          </a:p>
          <a:p>
            <a:pPr algn="ctr">
              <a:defRPr/>
            </a:pPr>
            <a:r>
              <a:rPr lang="ru-RU" sz="1400" b="1" dirty="0">
                <a:solidFill>
                  <a:schemeClr val="tx1"/>
                </a:solidFill>
                <a:latin typeface="Times New Roman" pitchFamily="18" charset="0"/>
                <a:cs typeface="Times New Roman" pitchFamily="18" charset="0"/>
              </a:rPr>
              <a:t>дошкольника</a:t>
            </a:r>
          </a:p>
        </p:txBody>
      </p:sp>
      <p:sp>
        <p:nvSpPr>
          <p:cNvPr id="13" name="Скругленный прямоугольник 9"/>
          <p:cNvSpPr/>
          <p:nvPr/>
        </p:nvSpPr>
        <p:spPr>
          <a:xfrm>
            <a:off x="238273" y="179852"/>
            <a:ext cx="4362303" cy="19383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b="1" dirty="0">
                <a:solidFill>
                  <a:schemeClr val="tx1"/>
                </a:solidFill>
                <a:latin typeface="Times New Roman" panose="02020603050405020304" pitchFamily="18" charset="0"/>
                <a:cs typeface="Times New Roman" panose="02020603050405020304" pitchFamily="18" charset="0"/>
              </a:rPr>
              <a:t>Экран выбора</a:t>
            </a:r>
          </a:p>
          <a:p>
            <a:pPr algn="ctr">
              <a:defRPr/>
            </a:pPr>
            <a:r>
              <a:rPr lang="ru-RU" sz="1200" b="1" dirty="0">
                <a:solidFill>
                  <a:schemeClr val="tx1"/>
                </a:solidFill>
                <a:latin typeface="Times New Roman" panose="02020603050405020304" pitchFamily="18" charset="0"/>
                <a:cs typeface="Times New Roman" panose="02020603050405020304" pitchFamily="18" charset="0"/>
              </a:rPr>
              <a:t>Цель:</a:t>
            </a:r>
            <a:r>
              <a:rPr lang="ru-RU" sz="1600" b="1" dirty="0">
                <a:solidFill>
                  <a:schemeClr val="tx1"/>
                </a:solidFill>
                <a:latin typeface="Times New Roman" panose="02020603050405020304" pitchFamily="18" charset="0"/>
                <a:cs typeface="Times New Roman" panose="02020603050405020304" pitchFamily="18" charset="0"/>
              </a:rPr>
              <a:t> </a:t>
            </a:r>
            <a:r>
              <a:rPr lang="ru-RU" sz="1200" dirty="0">
                <a:solidFill>
                  <a:srgbClr val="333333"/>
                </a:solidFill>
                <a:latin typeface="Times New Roman" panose="02020603050405020304" pitchFamily="18" charset="0"/>
                <a:cs typeface="Times New Roman" panose="02020603050405020304" pitchFamily="18" charset="0"/>
              </a:rPr>
              <a:t>с</a:t>
            </a:r>
            <a:r>
              <a:rPr lang="ru-RU" sz="1200" b="0" i="0" dirty="0">
                <a:solidFill>
                  <a:srgbClr val="333333"/>
                </a:solidFill>
                <a:effectLst/>
                <a:latin typeface="Times New Roman" panose="02020603050405020304" pitchFamily="18" charset="0"/>
                <a:cs typeface="Times New Roman" panose="02020603050405020304" pitchFamily="18" charset="0"/>
              </a:rPr>
              <a:t>оздание условий для самостоятельного и осознанного </a:t>
            </a:r>
            <a:r>
              <a:rPr lang="ru-RU" sz="1200" i="0" dirty="0">
                <a:solidFill>
                  <a:srgbClr val="333333"/>
                </a:solidFill>
                <a:effectLst/>
                <a:latin typeface="Times New Roman" panose="02020603050405020304" pitchFamily="18" charset="0"/>
                <a:cs typeface="Times New Roman" panose="02020603050405020304" pitchFamily="18" charset="0"/>
              </a:rPr>
              <a:t>выбора</a:t>
            </a:r>
            <a:r>
              <a:rPr lang="ru-RU" sz="1200" b="0" i="0" dirty="0">
                <a:solidFill>
                  <a:srgbClr val="333333"/>
                </a:solidFill>
                <a:effectLst/>
                <a:latin typeface="Times New Roman" panose="02020603050405020304" pitchFamily="18" charset="0"/>
                <a:cs typeface="Times New Roman" panose="02020603050405020304" pitchFamily="18" charset="0"/>
              </a:rPr>
              <a:t> детьми способов познания в рамках интересующей их профессии.</a:t>
            </a:r>
          </a:p>
          <a:p>
            <a:pPr algn="ctr">
              <a:defRPr/>
            </a:pPr>
            <a:endParaRPr lang="ru-RU" sz="1200" dirty="0">
              <a:solidFill>
                <a:srgbClr val="333333"/>
              </a:solidFill>
              <a:latin typeface="Times New Roman" panose="02020603050405020304" pitchFamily="18" charset="0"/>
              <a:cs typeface="Times New Roman" panose="02020603050405020304" pitchFamily="18" charset="0"/>
            </a:endParaRPr>
          </a:p>
          <a:p>
            <a:pPr>
              <a:defRPr/>
            </a:pPr>
            <a:r>
              <a:rPr lang="ru-RU" sz="1200" b="1" dirty="0">
                <a:solidFill>
                  <a:srgbClr val="333333"/>
                </a:solidFill>
                <a:latin typeface="Times New Roman" panose="02020603050405020304" pitchFamily="18" charset="0"/>
                <a:cs typeface="Times New Roman" panose="02020603050405020304" pitchFamily="18" charset="0"/>
              </a:rPr>
              <a:t>Один раз в неделю дети самостоятельно выбирают себе профессию, в которую играют весь день и отмечают на доске выбора. В конце дня воспитатель вместе с детьми обсуждают, сделанный детьми выбор.  </a:t>
            </a:r>
            <a:endParaRPr lang="ru-RU" sz="1200" b="1" dirty="0">
              <a:solidFill>
                <a:schemeClr val="tx1"/>
              </a:solidFill>
              <a:latin typeface="Times New Roman" panose="02020603050405020304" pitchFamily="18" charset="0"/>
              <a:cs typeface="Times New Roman" panose="02020603050405020304" pitchFamily="18" charset="0"/>
            </a:endParaRPr>
          </a:p>
          <a:p>
            <a:pPr algn="ctr">
              <a:defRPr/>
            </a:pP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38922" name="Рисунок 7"/>
          <p:cNvPicPr>
            <a:picLocks noChangeAspect="1"/>
          </p:cNvPicPr>
          <p:nvPr/>
        </p:nvPicPr>
        <p:blipFill>
          <a:blip r:embed="rId9"/>
          <a:srcRect t="13158" b="2730"/>
          <a:stretch>
            <a:fillRect/>
          </a:stretch>
        </p:blipFill>
        <p:spPr bwMode="auto">
          <a:xfrm>
            <a:off x="499306" y="2199441"/>
            <a:ext cx="1674282" cy="1979612"/>
          </a:xfrm>
          <a:prstGeom prst="rect">
            <a:avLst/>
          </a:prstGeom>
          <a:noFill/>
          <a:ln w="9525">
            <a:noFill/>
            <a:miter lim="800000"/>
            <a:headEnd/>
            <a:tailEnd/>
          </a:ln>
        </p:spPr>
      </p:pic>
      <p:pic>
        <p:nvPicPr>
          <p:cNvPr id="38923" name="Рисунок 9"/>
          <p:cNvPicPr>
            <a:picLocks noChangeAspect="1"/>
          </p:cNvPicPr>
          <p:nvPr/>
        </p:nvPicPr>
        <p:blipFill>
          <a:blip r:embed="rId10"/>
          <a:srcRect t="13608"/>
          <a:stretch>
            <a:fillRect/>
          </a:stretch>
        </p:blipFill>
        <p:spPr bwMode="auto">
          <a:xfrm>
            <a:off x="2650218" y="2199441"/>
            <a:ext cx="1682646" cy="1938314"/>
          </a:xfrm>
          <a:prstGeom prst="rect">
            <a:avLst/>
          </a:prstGeom>
          <a:noFill/>
          <a:ln w="9525">
            <a:noFill/>
            <a:miter lim="800000"/>
            <a:headEnd/>
            <a:tailEnd/>
          </a:ln>
        </p:spPr>
      </p:pic>
      <p:sp>
        <p:nvSpPr>
          <p:cNvPr id="2" name="Скругленный прямоугольник 9"/>
          <p:cNvSpPr/>
          <p:nvPr/>
        </p:nvSpPr>
        <p:spPr>
          <a:xfrm>
            <a:off x="5652929" y="179852"/>
            <a:ext cx="5512859" cy="72512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b="1" dirty="0">
                <a:solidFill>
                  <a:schemeClr val="tx1"/>
                </a:solidFill>
                <a:latin typeface="Times New Roman" pitchFamily="18" charset="0"/>
                <a:cs typeface="Times New Roman" pitchFamily="18" charset="0"/>
              </a:rPr>
              <a:t>Загадка дня</a:t>
            </a:r>
          </a:p>
          <a:p>
            <a:pPr algn="ctr">
              <a:defRPr/>
            </a:pPr>
            <a:r>
              <a:rPr lang="ru-RU" sz="1200" b="1" dirty="0">
                <a:solidFill>
                  <a:schemeClr val="tx1"/>
                </a:solidFill>
                <a:latin typeface="Times New Roman" pitchFamily="18" charset="0"/>
                <a:cs typeface="Times New Roman" pitchFamily="18" charset="0"/>
              </a:rPr>
              <a:t>Цель:</a:t>
            </a:r>
            <a:r>
              <a:rPr lang="ru-RU" sz="1200" dirty="0">
                <a:solidFill>
                  <a:schemeClr val="tx1"/>
                </a:solidFill>
                <a:latin typeface="Times New Roman" pitchFamily="18" charset="0"/>
                <a:cs typeface="Times New Roman" pitchFamily="18" charset="0"/>
              </a:rPr>
              <a:t> закрепление знаний о профессиях, орудиях труда и трудовых процессах, умение делать и аргументировать свой выбор</a:t>
            </a:r>
          </a:p>
        </p:txBody>
      </p:sp>
      <p:pic>
        <p:nvPicPr>
          <p:cNvPr id="6" name="Рисунок 5">
            <a:extLst>
              <a:ext uri="{FF2B5EF4-FFF2-40B4-BE49-F238E27FC236}">
                <a16:creationId xmlns:a16="http://schemas.microsoft.com/office/drawing/2014/main" id="{E0E70644-FAEC-449C-9028-0A41ADC332F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9160987" y="1447735"/>
            <a:ext cx="2425277" cy="1584324"/>
          </a:xfrm>
          <a:prstGeom prst="rect">
            <a:avLst/>
          </a:prstGeom>
        </p:spPr>
      </p:pic>
      <p:pic>
        <p:nvPicPr>
          <p:cNvPr id="10" name="Рисунок 9">
            <a:extLst>
              <a:ext uri="{FF2B5EF4-FFF2-40B4-BE49-F238E27FC236}">
                <a16:creationId xmlns:a16="http://schemas.microsoft.com/office/drawing/2014/main" id="{1DDD8CCB-E317-40F7-B5A1-53EE54871E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5172569" y="1529876"/>
            <a:ext cx="2421874" cy="1461154"/>
          </a:xfrm>
          <a:prstGeom prst="rect">
            <a:avLst/>
          </a:prstGeom>
        </p:spPr>
      </p:pic>
      <p:pic>
        <p:nvPicPr>
          <p:cNvPr id="14" name="Рисунок 13">
            <a:extLst>
              <a:ext uri="{FF2B5EF4-FFF2-40B4-BE49-F238E27FC236}">
                <a16:creationId xmlns:a16="http://schemas.microsoft.com/office/drawing/2014/main" id="{E08EF6E0-BB50-4383-AC7D-37F7209D6F9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7177683" y="1441000"/>
            <a:ext cx="2411808" cy="15843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AutoShape 5"/>
          <p:cNvSpPr>
            <a:spLocks noChangeArrowheads="1"/>
          </p:cNvSpPr>
          <p:nvPr/>
        </p:nvSpPr>
        <p:spPr bwMode="auto">
          <a:xfrm>
            <a:off x="220663" y="193675"/>
            <a:ext cx="11714162" cy="676275"/>
          </a:xfrm>
          <a:prstGeom prst="roundRect">
            <a:avLst>
              <a:gd name="adj" fmla="val 16667"/>
            </a:avLst>
          </a:prstGeom>
          <a:solidFill>
            <a:schemeClr val="bg1"/>
          </a:solidFill>
          <a:ln w="28575">
            <a:solidFill>
              <a:schemeClr val="accent2"/>
            </a:solidFill>
            <a:round/>
            <a:headEnd/>
            <a:tailEnd/>
          </a:ln>
        </p:spPr>
        <p:txBody>
          <a:bodyPr wrap="none" anchor="ctr"/>
          <a:lstStyle/>
          <a:p>
            <a:pPr algn="ctr"/>
            <a:r>
              <a:rPr lang="ru-RU" sz="1400" b="1" i="1">
                <a:latin typeface="Times New Roman" pitchFamily="18" charset="0"/>
              </a:rPr>
              <a:t>РАЗВИВАЮЩАЯ </a:t>
            </a:r>
          </a:p>
          <a:p>
            <a:pPr algn="ctr"/>
            <a:r>
              <a:rPr lang="ru-RU" sz="1400" b="1" i="1">
                <a:latin typeface="Times New Roman" pitchFamily="18" charset="0"/>
              </a:rPr>
              <a:t>ПРЕДМЕТНО-ПРОСТРАНСТВЕННАЯ СРЕДА ГРУППЫ ПО РАННЕЙ ПРОФОРИЕНТАЦИИ ДОШКОЛЬНИКОВ</a:t>
            </a:r>
          </a:p>
        </p:txBody>
      </p:sp>
      <p:sp>
        <p:nvSpPr>
          <p:cNvPr id="39938" name="AutoShape 14" descr="087ca5cbb469c6346580622af7976a74"/>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ru-RU"/>
          </a:p>
        </p:txBody>
      </p:sp>
      <p:sp>
        <p:nvSpPr>
          <p:cNvPr id="8" name="Скругленный прямоугольник 7"/>
          <p:cNvSpPr/>
          <p:nvPr/>
        </p:nvSpPr>
        <p:spPr>
          <a:xfrm>
            <a:off x="501650" y="949325"/>
            <a:ext cx="2724150" cy="1735138"/>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tx1"/>
                </a:solidFill>
                <a:latin typeface="Constantia" pitchFamily="18" charset="0"/>
                <a:cs typeface="Arial" charset="0"/>
              </a:rPr>
              <a:t>ЦЕНТР </a:t>
            </a:r>
          </a:p>
          <a:p>
            <a:pPr algn="ctr">
              <a:defRPr/>
            </a:pPr>
            <a:r>
              <a:rPr lang="ru-RU" sz="1200" b="1" dirty="0">
                <a:solidFill>
                  <a:schemeClr val="tx1"/>
                </a:solidFill>
                <a:latin typeface="Constantia" pitchFamily="18" charset="0"/>
                <a:cs typeface="Arial" charset="0"/>
              </a:rPr>
              <a:t>СЮЖЕТНО-РОЛЕВОЙ ИГРЫ</a:t>
            </a:r>
          </a:p>
          <a:p>
            <a:pPr marL="285750" indent="-285750">
              <a:buFontTx/>
              <a:buChar char="-"/>
              <a:defRPr/>
            </a:pPr>
            <a:r>
              <a:rPr lang="ru-RU" sz="1200" dirty="0">
                <a:solidFill>
                  <a:schemeClr val="tx1"/>
                </a:solidFill>
                <a:latin typeface="Times New Roman" pitchFamily="18" charset="0"/>
                <a:cs typeface="Times New Roman" pitchFamily="18" charset="0"/>
              </a:rPr>
              <a:t>тематические наборы разных профессий для игры, </a:t>
            </a:r>
          </a:p>
          <a:p>
            <a:pPr marL="285750" indent="-285750">
              <a:buFontTx/>
              <a:buChar char="-"/>
              <a:defRPr/>
            </a:pPr>
            <a:r>
              <a:rPr lang="ru-RU" sz="1200" dirty="0">
                <a:solidFill>
                  <a:schemeClr val="tx1"/>
                </a:solidFill>
                <a:latin typeface="Times New Roman" pitchFamily="18" charset="0"/>
                <a:cs typeface="Times New Roman" pitchFamily="18" charset="0"/>
              </a:rPr>
              <a:t>маркеры пространства, </a:t>
            </a:r>
          </a:p>
          <a:p>
            <a:pPr marL="285750" indent="-285750">
              <a:buFontTx/>
              <a:buChar char="-"/>
              <a:defRPr/>
            </a:pPr>
            <a:r>
              <a:rPr lang="ru-RU" sz="1200" dirty="0">
                <a:solidFill>
                  <a:schemeClr val="tx1"/>
                </a:solidFill>
                <a:latin typeface="Times New Roman" pitchFamily="18" charset="0"/>
                <a:cs typeface="Times New Roman" pitchFamily="18" charset="0"/>
              </a:rPr>
              <a:t>макеты,</a:t>
            </a:r>
          </a:p>
          <a:p>
            <a:pPr marL="285750" indent="-285750">
              <a:buFontTx/>
              <a:buChar char="-"/>
              <a:defRPr/>
            </a:pPr>
            <a:r>
              <a:rPr lang="ru-RU" sz="1200" b="1" dirty="0">
                <a:solidFill>
                  <a:schemeClr val="tx1"/>
                </a:solidFill>
                <a:latin typeface="Constantia" pitchFamily="18" charset="0"/>
                <a:cs typeface="Arial" charset="0"/>
              </a:rPr>
              <a:t> </a:t>
            </a:r>
            <a:r>
              <a:rPr lang="ru-RU" sz="1200" dirty="0">
                <a:solidFill>
                  <a:schemeClr val="tx1"/>
                </a:solidFill>
                <a:latin typeface="Constantia" pitchFamily="18" charset="0"/>
                <a:cs typeface="Arial" charset="0"/>
              </a:rPr>
              <a:t>костюмы разных профессий,</a:t>
            </a:r>
          </a:p>
          <a:p>
            <a:pPr marL="285750" indent="-285750">
              <a:buFontTx/>
              <a:buChar char="-"/>
              <a:defRPr/>
            </a:pPr>
            <a:r>
              <a:rPr lang="ru-RU" sz="1200" dirty="0">
                <a:solidFill>
                  <a:schemeClr val="tx1"/>
                </a:solidFill>
                <a:latin typeface="Constantia" pitchFamily="18" charset="0"/>
                <a:cs typeface="Arial" charset="0"/>
              </a:rPr>
              <a:t>профессиональные машины,</a:t>
            </a:r>
          </a:p>
          <a:p>
            <a:pPr marL="285750" indent="-285750">
              <a:buFontTx/>
              <a:buChar char="-"/>
              <a:defRPr/>
            </a:pPr>
            <a:r>
              <a:rPr lang="ru-RU" sz="1200" dirty="0">
                <a:solidFill>
                  <a:schemeClr val="tx1"/>
                </a:solidFill>
                <a:latin typeface="Constantia" pitchFamily="18" charset="0"/>
                <a:cs typeface="Arial" charset="0"/>
              </a:rPr>
              <a:t>куклы разных профессий</a:t>
            </a:r>
          </a:p>
        </p:txBody>
      </p:sp>
      <p:pic>
        <p:nvPicPr>
          <p:cNvPr id="39940" name="Рисунок 2"/>
          <p:cNvPicPr>
            <a:picLocks noChangeAspect="1"/>
          </p:cNvPicPr>
          <p:nvPr/>
        </p:nvPicPr>
        <p:blipFill>
          <a:blip r:embed="rId2"/>
          <a:srcRect/>
          <a:stretch>
            <a:fillRect/>
          </a:stretch>
        </p:blipFill>
        <p:spPr bwMode="auto">
          <a:xfrm>
            <a:off x="1822450" y="3914775"/>
            <a:ext cx="1889125" cy="1217613"/>
          </a:xfrm>
          <a:prstGeom prst="rect">
            <a:avLst/>
          </a:prstGeom>
          <a:noFill/>
          <a:ln w="9525">
            <a:noFill/>
            <a:miter lim="800000"/>
            <a:headEnd/>
            <a:tailEnd/>
          </a:ln>
        </p:spPr>
      </p:pic>
      <p:pic>
        <p:nvPicPr>
          <p:cNvPr id="39941" name="Рисунок 8"/>
          <p:cNvPicPr>
            <a:picLocks noChangeAspect="1"/>
          </p:cNvPicPr>
          <p:nvPr/>
        </p:nvPicPr>
        <p:blipFill>
          <a:blip r:embed="rId3"/>
          <a:srcRect t="22264" b="15437"/>
          <a:stretch>
            <a:fillRect/>
          </a:stretch>
        </p:blipFill>
        <p:spPr bwMode="auto">
          <a:xfrm>
            <a:off x="122238" y="3914775"/>
            <a:ext cx="1622425" cy="1217613"/>
          </a:xfrm>
          <a:prstGeom prst="rect">
            <a:avLst/>
          </a:prstGeom>
          <a:noFill/>
          <a:ln w="9525">
            <a:noFill/>
            <a:miter lim="800000"/>
            <a:headEnd/>
            <a:tailEnd/>
          </a:ln>
        </p:spPr>
      </p:pic>
      <p:pic>
        <p:nvPicPr>
          <p:cNvPr id="39942" name="Рисунок 10"/>
          <p:cNvPicPr>
            <a:picLocks noChangeAspect="1"/>
          </p:cNvPicPr>
          <p:nvPr/>
        </p:nvPicPr>
        <p:blipFill>
          <a:blip r:embed="rId4"/>
          <a:srcRect/>
          <a:stretch>
            <a:fillRect/>
          </a:stretch>
        </p:blipFill>
        <p:spPr bwMode="auto">
          <a:xfrm>
            <a:off x="3132138" y="5283200"/>
            <a:ext cx="1482725" cy="1003300"/>
          </a:xfrm>
          <a:prstGeom prst="rect">
            <a:avLst/>
          </a:prstGeom>
          <a:noFill/>
          <a:ln w="9525">
            <a:noFill/>
            <a:miter lim="800000"/>
            <a:headEnd/>
            <a:tailEnd/>
          </a:ln>
        </p:spPr>
      </p:pic>
      <p:pic>
        <p:nvPicPr>
          <p:cNvPr id="39943" name="Рисунок 12"/>
          <p:cNvPicPr>
            <a:picLocks noChangeAspect="1"/>
          </p:cNvPicPr>
          <p:nvPr/>
        </p:nvPicPr>
        <p:blipFill>
          <a:blip r:embed="rId5"/>
          <a:srcRect l="28197" t="47078" r="9483" b="12784"/>
          <a:stretch>
            <a:fillRect/>
          </a:stretch>
        </p:blipFill>
        <p:spPr bwMode="auto">
          <a:xfrm>
            <a:off x="122238" y="5240338"/>
            <a:ext cx="2887662" cy="1046162"/>
          </a:xfrm>
          <a:prstGeom prst="rect">
            <a:avLst/>
          </a:prstGeom>
          <a:noFill/>
          <a:ln w="9525">
            <a:noFill/>
            <a:miter lim="800000"/>
            <a:headEnd/>
            <a:tailEnd/>
          </a:ln>
        </p:spPr>
      </p:pic>
      <p:pic>
        <p:nvPicPr>
          <p:cNvPr id="39944" name="Рисунок 14"/>
          <p:cNvPicPr>
            <a:picLocks noChangeAspect="1"/>
          </p:cNvPicPr>
          <p:nvPr/>
        </p:nvPicPr>
        <p:blipFill>
          <a:blip r:embed="rId6"/>
          <a:srcRect/>
          <a:stretch>
            <a:fillRect/>
          </a:stretch>
        </p:blipFill>
        <p:spPr bwMode="auto">
          <a:xfrm>
            <a:off x="1949450" y="2824163"/>
            <a:ext cx="1762125" cy="990600"/>
          </a:xfrm>
          <a:prstGeom prst="rect">
            <a:avLst/>
          </a:prstGeom>
          <a:noFill/>
          <a:ln w="9525">
            <a:noFill/>
            <a:miter lim="800000"/>
            <a:headEnd/>
            <a:tailEnd/>
          </a:ln>
        </p:spPr>
      </p:pic>
      <p:sp>
        <p:nvSpPr>
          <p:cNvPr id="22" name="Скругленный прямоугольник 7"/>
          <p:cNvSpPr/>
          <p:nvPr/>
        </p:nvSpPr>
        <p:spPr>
          <a:xfrm>
            <a:off x="3827463" y="949325"/>
            <a:ext cx="2625725" cy="1824038"/>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tx1"/>
                </a:solidFill>
                <a:latin typeface="Constantia" pitchFamily="18" charset="0"/>
                <a:cs typeface="Arial" charset="0"/>
              </a:rPr>
              <a:t>ЦЕНТР </a:t>
            </a:r>
          </a:p>
          <a:p>
            <a:pPr algn="ctr">
              <a:defRPr/>
            </a:pPr>
            <a:r>
              <a:rPr lang="ru-RU" sz="1200" b="1" dirty="0">
                <a:solidFill>
                  <a:schemeClr val="tx1"/>
                </a:solidFill>
                <a:latin typeface="Constantia" pitchFamily="18" charset="0"/>
                <a:cs typeface="Arial" charset="0"/>
              </a:rPr>
              <a:t>ТВОРЧЕСКАЯ МАСТЕРСКАЯ</a:t>
            </a:r>
          </a:p>
          <a:p>
            <a:pPr>
              <a:defRPr/>
            </a:pPr>
            <a:r>
              <a:rPr lang="ru-RU" sz="1200" dirty="0">
                <a:solidFill>
                  <a:schemeClr val="tx1"/>
                </a:solidFill>
                <a:latin typeface="Times New Roman" pitchFamily="18" charset="0"/>
                <a:cs typeface="Times New Roman" pitchFamily="18" charset="0"/>
              </a:rPr>
              <a:t>Раскраски, трафареты, шаблоны, штампы, изделия народного творчества . Средства для творчества и самовыражения (карандаши, восковые мелки, фломастеры, глина, пластилин, цветная бумага.</a:t>
            </a:r>
          </a:p>
        </p:txBody>
      </p:sp>
      <p:pic>
        <p:nvPicPr>
          <p:cNvPr id="39946" name="Рисунок 16"/>
          <p:cNvPicPr>
            <a:picLocks noChangeAspect="1"/>
          </p:cNvPicPr>
          <p:nvPr/>
        </p:nvPicPr>
        <p:blipFill>
          <a:blip r:embed="rId7"/>
          <a:srcRect/>
          <a:stretch>
            <a:fillRect/>
          </a:stretch>
        </p:blipFill>
        <p:spPr bwMode="auto">
          <a:xfrm>
            <a:off x="4357688" y="2841625"/>
            <a:ext cx="1762125" cy="2349500"/>
          </a:xfrm>
          <a:prstGeom prst="rect">
            <a:avLst/>
          </a:prstGeom>
          <a:noFill/>
          <a:ln w="9525">
            <a:noFill/>
            <a:miter lim="800000"/>
            <a:headEnd/>
            <a:tailEnd/>
          </a:ln>
        </p:spPr>
      </p:pic>
      <p:sp>
        <p:nvSpPr>
          <p:cNvPr id="25" name="Скругленный прямоугольник 7"/>
          <p:cNvSpPr/>
          <p:nvPr/>
        </p:nvSpPr>
        <p:spPr>
          <a:xfrm>
            <a:off x="6691313" y="949325"/>
            <a:ext cx="2752725" cy="1274763"/>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tx1"/>
                </a:solidFill>
                <a:latin typeface="Constantia" pitchFamily="18" charset="0"/>
                <a:cs typeface="Arial" charset="0"/>
              </a:rPr>
              <a:t>ЦЕНТР </a:t>
            </a:r>
          </a:p>
          <a:p>
            <a:pPr algn="ctr">
              <a:defRPr/>
            </a:pPr>
            <a:r>
              <a:rPr lang="ru-RU" sz="1200" b="1" dirty="0">
                <a:solidFill>
                  <a:schemeClr val="tx1"/>
                </a:solidFill>
                <a:latin typeface="Constantia" pitchFamily="18" charset="0"/>
                <a:cs typeface="Arial" charset="0"/>
              </a:rPr>
              <a:t>ЛИТЕРАТУРНАЯ ГОСТИНАЯ</a:t>
            </a:r>
          </a:p>
          <a:p>
            <a:pPr algn="ctr">
              <a:defRPr/>
            </a:pPr>
            <a:r>
              <a:rPr lang="ru-RU" sz="1200" dirty="0">
                <a:solidFill>
                  <a:schemeClr val="tx1"/>
                </a:solidFill>
                <a:latin typeface="Constantia" pitchFamily="18" charset="0"/>
                <a:cs typeface="Arial" charset="0"/>
              </a:rPr>
              <a:t>Книги о профессиях: «Все работы хороши», «Мамы всякие нужны», «Чем пахнут ремесла», стихи и загадки о профессиях.</a:t>
            </a:r>
            <a:r>
              <a:rPr lang="ru-RU" sz="1200" dirty="0">
                <a:solidFill>
                  <a:schemeClr val="tx1"/>
                </a:solidFill>
                <a:latin typeface="Times New Roman" pitchFamily="18" charset="0"/>
                <a:cs typeface="Times New Roman" pitchFamily="18" charset="0"/>
              </a:rPr>
              <a:t> </a:t>
            </a:r>
          </a:p>
        </p:txBody>
      </p:sp>
      <p:pic>
        <p:nvPicPr>
          <p:cNvPr id="39948" name="Рисунок 18"/>
          <p:cNvPicPr>
            <a:picLocks noChangeAspect="1"/>
          </p:cNvPicPr>
          <p:nvPr/>
        </p:nvPicPr>
        <p:blipFill>
          <a:blip r:embed="rId8"/>
          <a:srcRect/>
          <a:stretch>
            <a:fillRect/>
          </a:stretch>
        </p:blipFill>
        <p:spPr bwMode="auto">
          <a:xfrm>
            <a:off x="7289800" y="2305050"/>
            <a:ext cx="1658938" cy="2209800"/>
          </a:xfrm>
          <a:prstGeom prst="rect">
            <a:avLst/>
          </a:prstGeom>
          <a:noFill/>
          <a:ln w="9525">
            <a:noFill/>
            <a:miter lim="800000"/>
            <a:headEnd/>
            <a:tailEnd/>
          </a:ln>
        </p:spPr>
      </p:pic>
      <p:pic>
        <p:nvPicPr>
          <p:cNvPr id="39949" name="Рисунок 5"/>
          <p:cNvPicPr>
            <a:picLocks noChangeAspect="1"/>
          </p:cNvPicPr>
          <p:nvPr/>
        </p:nvPicPr>
        <p:blipFill>
          <a:blip r:embed="rId9"/>
          <a:srcRect/>
          <a:stretch>
            <a:fillRect/>
          </a:stretch>
        </p:blipFill>
        <p:spPr bwMode="auto">
          <a:xfrm>
            <a:off x="122238" y="2828925"/>
            <a:ext cx="1741487" cy="981075"/>
          </a:xfrm>
          <a:prstGeom prst="rect">
            <a:avLst/>
          </a:prstGeom>
          <a:noFill/>
          <a:ln w="9525">
            <a:noFill/>
            <a:miter lim="800000"/>
            <a:headEnd/>
            <a:tailEnd/>
          </a:ln>
        </p:spPr>
      </p:pic>
      <p:sp>
        <p:nvSpPr>
          <p:cNvPr id="28" name="Скругленный прямоугольник 7"/>
          <p:cNvSpPr/>
          <p:nvPr/>
        </p:nvSpPr>
        <p:spPr>
          <a:xfrm>
            <a:off x="9609138" y="949325"/>
            <a:ext cx="2460625" cy="1970088"/>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b="1" dirty="0">
                <a:solidFill>
                  <a:schemeClr val="tx1"/>
                </a:solidFill>
                <a:latin typeface="Constantia" pitchFamily="18" charset="0"/>
                <a:cs typeface="Arial" charset="0"/>
              </a:rPr>
              <a:t>ЦЕНТР </a:t>
            </a:r>
          </a:p>
          <a:p>
            <a:pPr algn="ctr">
              <a:defRPr/>
            </a:pPr>
            <a:r>
              <a:rPr lang="ru-RU" sz="1200" b="1" dirty="0">
                <a:solidFill>
                  <a:schemeClr val="tx1"/>
                </a:solidFill>
                <a:latin typeface="Constantia" pitchFamily="18" charset="0"/>
                <a:cs typeface="Arial" charset="0"/>
              </a:rPr>
              <a:t>МУЗЫКАЛЬНАЯ СТУДИЯ</a:t>
            </a:r>
          </a:p>
          <a:p>
            <a:pPr marL="285750" indent="-285750">
              <a:buFontTx/>
              <a:buChar char="-"/>
              <a:defRPr/>
            </a:pPr>
            <a:r>
              <a:rPr lang="ru-RU" sz="1200" dirty="0">
                <a:solidFill>
                  <a:schemeClr val="tx1"/>
                </a:solidFill>
                <a:latin typeface="Constantia" pitchFamily="18" charset="0"/>
                <a:cs typeface="Arial" charset="0"/>
              </a:rPr>
              <a:t>Альбом </a:t>
            </a:r>
          </a:p>
          <a:p>
            <a:pPr>
              <a:defRPr/>
            </a:pPr>
            <a:r>
              <a:rPr lang="ru-RU" sz="1200" dirty="0">
                <a:solidFill>
                  <a:schemeClr val="tx1"/>
                </a:solidFill>
                <a:latin typeface="Constantia" pitchFamily="18" charset="0"/>
                <a:cs typeface="Arial" charset="0"/>
              </a:rPr>
              <a:t>«Музыкальные профессии»</a:t>
            </a:r>
          </a:p>
          <a:p>
            <a:pPr marL="285750" indent="-285750">
              <a:buFontTx/>
              <a:buChar char="-"/>
              <a:defRPr/>
            </a:pPr>
            <a:r>
              <a:rPr lang="ru-RU" sz="1200" dirty="0">
                <a:solidFill>
                  <a:schemeClr val="tx1"/>
                </a:solidFill>
                <a:latin typeface="Constantia" pitchFamily="18" charset="0"/>
                <a:cs typeface="Arial" charset="0"/>
              </a:rPr>
              <a:t>Дидактическая игра «Ассоциации по профессиям»</a:t>
            </a:r>
          </a:p>
          <a:p>
            <a:pPr marL="285750" indent="-285750">
              <a:buFontTx/>
              <a:buChar char="-"/>
              <a:defRPr/>
            </a:pPr>
            <a:r>
              <a:rPr lang="ru-RU" sz="1200" dirty="0">
                <a:solidFill>
                  <a:schemeClr val="tx1"/>
                </a:solidFill>
                <a:latin typeface="Constantia" pitchFamily="18" charset="0"/>
                <a:cs typeface="Arial" charset="0"/>
              </a:rPr>
              <a:t>Набор разрезных картинок  «Музыкальные профессии»</a:t>
            </a:r>
          </a:p>
        </p:txBody>
      </p:sp>
      <p:pic>
        <p:nvPicPr>
          <p:cNvPr id="39951" name="Рисунок 28"/>
          <p:cNvPicPr>
            <a:picLocks noChangeAspect="1"/>
          </p:cNvPicPr>
          <p:nvPr/>
        </p:nvPicPr>
        <p:blipFill>
          <a:blip r:embed="rId10"/>
          <a:srcRect/>
          <a:stretch>
            <a:fillRect/>
          </a:stretch>
        </p:blipFill>
        <p:spPr bwMode="auto">
          <a:xfrm>
            <a:off x="9813925" y="3000375"/>
            <a:ext cx="2068513" cy="1163638"/>
          </a:xfrm>
          <a:prstGeom prst="rect">
            <a:avLst/>
          </a:prstGeom>
          <a:noFill/>
          <a:ln w="9525">
            <a:noFill/>
            <a:miter lim="800000"/>
            <a:headEnd/>
            <a:tailEnd/>
          </a:ln>
        </p:spPr>
      </p:pic>
      <p:sp>
        <p:nvSpPr>
          <p:cNvPr id="30" name="Скругленный прямоугольник 7"/>
          <p:cNvSpPr/>
          <p:nvPr/>
        </p:nvSpPr>
        <p:spPr>
          <a:xfrm>
            <a:off x="6434138" y="4714875"/>
            <a:ext cx="2811462" cy="1528763"/>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b="1" dirty="0">
              <a:solidFill>
                <a:schemeClr val="tx1"/>
              </a:solidFill>
              <a:latin typeface="Constantia" pitchFamily="18" charset="0"/>
              <a:cs typeface="Arial" charset="0"/>
            </a:endParaRPr>
          </a:p>
          <a:p>
            <a:pPr algn="ctr">
              <a:defRPr/>
            </a:pPr>
            <a:r>
              <a:rPr lang="ru-RU" sz="1200" b="1" dirty="0">
                <a:solidFill>
                  <a:schemeClr val="tx1"/>
                </a:solidFill>
                <a:latin typeface="Constantia" pitchFamily="18" charset="0"/>
                <a:cs typeface="Arial" charset="0"/>
              </a:rPr>
              <a:t>ЦЕНТР ПРИРОДЫ И ТРУДА</a:t>
            </a:r>
          </a:p>
          <a:p>
            <a:pPr marL="285750" indent="-285750">
              <a:buFontTx/>
              <a:buChar char="-"/>
              <a:defRPr/>
            </a:pPr>
            <a:r>
              <a:rPr lang="ru-RU" sz="1200" dirty="0">
                <a:solidFill>
                  <a:schemeClr val="tx1"/>
                </a:solidFill>
                <a:latin typeface="Constantia" pitchFamily="18" charset="0"/>
                <a:cs typeface="Arial" charset="0"/>
              </a:rPr>
              <a:t>Алгоритм ухода за растениями</a:t>
            </a:r>
          </a:p>
          <a:p>
            <a:pPr marL="285750" indent="-285750">
              <a:buFontTx/>
              <a:buChar char="-"/>
              <a:defRPr/>
            </a:pPr>
            <a:r>
              <a:rPr lang="ru-RU" sz="1200" dirty="0">
                <a:solidFill>
                  <a:schemeClr val="tx1"/>
                </a:solidFill>
                <a:latin typeface="Constantia" pitchFamily="18" charset="0"/>
                <a:cs typeface="Arial" charset="0"/>
              </a:rPr>
              <a:t>Лесенка-модель трудовых процессов</a:t>
            </a:r>
          </a:p>
          <a:p>
            <a:pPr marL="285750" indent="-285750">
              <a:buFontTx/>
              <a:buChar char="-"/>
              <a:defRPr/>
            </a:pPr>
            <a:r>
              <a:rPr lang="ru-RU" sz="1200" dirty="0">
                <a:solidFill>
                  <a:schemeClr val="tx1"/>
                </a:solidFill>
                <a:latin typeface="Constantia" pitchFamily="18" charset="0"/>
                <a:cs typeface="Arial" charset="0"/>
              </a:rPr>
              <a:t>Атрибуты для выполнения трудовых процессов</a:t>
            </a:r>
          </a:p>
          <a:p>
            <a:pPr marL="285750" indent="-285750">
              <a:buFontTx/>
              <a:buChar char="-"/>
              <a:defRPr/>
            </a:pPr>
            <a:r>
              <a:rPr lang="ru-RU" sz="1200" dirty="0" err="1">
                <a:solidFill>
                  <a:schemeClr val="tx1"/>
                </a:solidFill>
                <a:latin typeface="Constantia" pitchFamily="18" charset="0"/>
                <a:cs typeface="Arial" charset="0"/>
              </a:rPr>
              <a:t>Лепбук</a:t>
            </a:r>
            <a:r>
              <a:rPr lang="ru-RU" sz="1200" dirty="0">
                <a:solidFill>
                  <a:schemeClr val="tx1"/>
                </a:solidFill>
                <a:latin typeface="Constantia" pitchFamily="18" charset="0"/>
                <a:cs typeface="Arial" charset="0"/>
              </a:rPr>
              <a:t> «Хлеб – всему голова» (профессия агроном) </a:t>
            </a:r>
          </a:p>
          <a:p>
            <a:pPr algn="ctr">
              <a:defRPr/>
            </a:pPr>
            <a:endParaRPr lang="ru-RU" sz="1400" b="1" dirty="0">
              <a:solidFill>
                <a:schemeClr val="tx1"/>
              </a:solidFill>
              <a:latin typeface="Constantia" pitchFamily="18" charset="0"/>
              <a:cs typeface="Arial" charset="0"/>
            </a:endParaRPr>
          </a:p>
        </p:txBody>
      </p:sp>
      <p:pic>
        <p:nvPicPr>
          <p:cNvPr id="39953" name="Рисунок 30"/>
          <p:cNvPicPr>
            <a:picLocks noChangeAspect="1"/>
          </p:cNvPicPr>
          <p:nvPr/>
        </p:nvPicPr>
        <p:blipFill>
          <a:blip r:embed="rId11"/>
          <a:srcRect/>
          <a:stretch>
            <a:fillRect/>
          </a:stretch>
        </p:blipFill>
        <p:spPr bwMode="auto">
          <a:xfrm>
            <a:off x="9336088" y="4856163"/>
            <a:ext cx="2265362" cy="1274762"/>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AutoShape 5"/>
          <p:cNvSpPr>
            <a:spLocks noChangeArrowheads="1"/>
          </p:cNvSpPr>
          <p:nvPr/>
        </p:nvSpPr>
        <p:spPr bwMode="auto">
          <a:xfrm>
            <a:off x="220663" y="193675"/>
            <a:ext cx="11714162" cy="596900"/>
          </a:xfrm>
          <a:prstGeom prst="roundRect">
            <a:avLst>
              <a:gd name="adj" fmla="val 16667"/>
            </a:avLst>
          </a:prstGeom>
          <a:solidFill>
            <a:schemeClr val="bg1"/>
          </a:solidFill>
          <a:ln w="28575">
            <a:solidFill>
              <a:schemeClr val="accent2"/>
            </a:solidFill>
            <a:round/>
            <a:headEnd/>
            <a:tailEnd/>
          </a:ln>
        </p:spPr>
        <p:txBody>
          <a:bodyPr wrap="none" anchor="ctr"/>
          <a:lstStyle/>
          <a:p>
            <a:pPr algn="ctr"/>
            <a:r>
              <a:rPr lang="ru-RU" sz="1400" b="1" i="1">
                <a:latin typeface="Times New Roman" pitchFamily="18" charset="0"/>
              </a:rPr>
              <a:t>РАЗВИВАЮЩАЯ </a:t>
            </a:r>
          </a:p>
          <a:p>
            <a:pPr algn="ctr"/>
            <a:r>
              <a:rPr lang="ru-RU" sz="1400" b="1" i="1">
                <a:latin typeface="Times New Roman" pitchFamily="18" charset="0"/>
              </a:rPr>
              <a:t>ПРЕДМЕТНО-ПРОСТРАНСТВЕННАЯ СРЕДА ГРУППЫ ПО РАННЕЙ ПРОФОРИЕНТАЦИИ ДОШКОЛЬНИКОВ</a:t>
            </a:r>
          </a:p>
        </p:txBody>
      </p:sp>
      <p:sp>
        <p:nvSpPr>
          <p:cNvPr id="40962" name="AutoShape 14" descr="087ca5cbb469c6346580622af7976a74"/>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ru-RU"/>
          </a:p>
        </p:txBody>
      </p:sp>
      <p:sp>
        <p:nvSpPr>
          <p:cNvPr id="8" name="Скругленный прямоугольник 7"/>
          <p:cNvSpPr/>
          <p:nvPr/>
        </p:nvSpPr>
        <p:spPr>
          <a:xfrm>
            <a:off x="230188" y="1133475"/>
            <a:ext cx="2767012" cy="1411288"/>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b="1" dirty="0">
              <a:solidFill>
                <a:schemeClr val="tx1"/>
              </a:solidFill>
              <a:latin typeface="Constantia" pitchFamily="18" charset="0"/>
              <a:cs typeface="Arial" charset="0"/>
            </a:endParaRPr>
          </a:p>
          <a:p>
            <a:pPr algn="ctr">
              <a:defRPr/>
            </a:pPr>
            <a:endParaRPr lang="ru-RU" sz="1400" b="1" dirty="0">
              <a:solidFill>
                <a:schemeClr val="tx1"/>
              </a:solidFill>
              <a:latin typeface="Constantia" pitchFamily="18" charset="0"/>
              <a:cs typeface="Arial" charset="0"/>
            </a:endParaRPr>
          </a:p>
          <a:p>
            <a:pPr algn="ctr">
              <a:defRPr/>
            </a:pPr>
            <a:r>
              <a:rPr lang="ru-RU" sz="1200" b="1" dirty="0">
                <a:solidFill>
                  <a:schemeClr val="tx1"/>
                </a:solidFill>
                <a:latin typeface="Constantia" pitchFamily="18" charset="0"/>
                <a:cs typeface="Arial" charset="0"/>
              </a:rPr>
              <a:t>ЦЕНТР ПОЗНАНИЯ</a:t>
            </a:r>
          </a:p>
          <a:p>
            <a:pPr marL="285750" indent="-285750">
              <a:buFontTx/>
              <a:buChar char="-"/>
              <a:defRPr/>
            </a:pPr>
            <a:r>
              <a:rPr lang="ru-RU" sz="1200" dirty="0">
                <a:solidFill>
                  <a:schemeClr val="tx1"/>
                </a:solidFill>
                <a:latin typeface="Constantia" pitchFamily="18" charset="0"/>
                <a:cs typeface="Arial" charset="0"/>
              </a:rPr>
              <a:t>Дидактические игры о профессиях </a:t>
            </a:r>
          </a:p>
          <a:p>
            <a:pPr marL="285750" indent="-285750">
              <a:buFontTx/>
              <a:buChar char="-"/>
              <a:defRPr/>
            </a:pPr>
            <a:r>
              <a:rPr lang="ru-RU" sz="1200" dirty="0" err="1">
                <a:solidFill>
                  <a:schemeClr val="tx1"/>
                </a:solidFill>
                <a:latin typeface="Constantia" pitchFamily="18" charset="0"/>
                <a:cs typeface="Arial" charset="0"/>
              </a:rPr>
              <a:t>Лепбук</a:t>
            </a:r>
            <a:r>
              <a:rPr lang="ru-RU" sz="1200" dirty="0">
                <a:solidFill>
                  <a:schemeClr val="tx1"/>
                </a:solidFill>
                <a:latin typeface="Constantia" pitchFamily="18" charset="0"/>
                <a:cs typeface="Arial" charset="0"/>
              </a:rPr>
              <a:t> «В мире профессий»</a:t>
            </a:r>
          </a:p>
          <a:p>
            <a:pPr marL="285750" indent="-285750">
              <a:buFontTx/>
              <a:buChar char="-"/>
              <a:defRPr/>
            </a:pPr>
            <a:r>
              <a:rPr lang="ru-RU" sz="1200" dirty="0" err="1">
                <a:solidFill>
                  <a:schemeClr val="tx1"/>
                </a:solidFill>
                <a:latin typeface="Constantia" pitchFamily="18" charset="0"/>
                <a:cs typeface="Arial" charset="0"/>
              </a:rPr>
              <a:t>Пазлы</a:t>
            </a:r>
            <a:r>
              <a:rPr lang="ru-RU" sz="1200" dirty="0">
                <a:solidFill>
                  <a:schemeClr val="tx1"/>
                </a:solidFill>
                <a:latin typeface="Constantia" pitchFamily="18" charset="0"/>
                <a:cs typeface="Arial" charset="0"/>
              </a:rPr>
              <a:t> и разрезные картинки</a:t>
            </a:r>
          </a:p>
          <a:p>
            <a:pPr marL="285750" indent="-285750">
              <a:buFontTx/>
              <a:buChar char="-"/>
              <a:defRPr/>
            </a:pPr>
            <a:r>
              <a:rPr lang="ru-RU" sz="1200" dirty="0">
                <a:solidFill>
                  <a:schemeClr val="tx1"/>
                </a:solidFill>
                <a:latin typeface="Constantia" pitchFamily="18" charset="0"/>
                <a:cs typeface="Arial" charset="0"/>
              </a:rPr>
              <a:t>Круги </a:t>
            </a:r>
            <a:r>
              <a:rPr lang="ru-RU" sz="1200" dirty="0" err="1">
                <a:solidFill>
                  <a:schemeClr val="tx1"/>
                </a:solidFill>
                <a:latin typeface="Constantia" pitchFamily="18" charset="0"/>
                <a:cs typeface="Arial" charset="0"/>
              </a:rPr>
              <a:t>Луллия</a:t>
            </a:r>
            <a:r>
              <a:rPr lang="ru-RU" sz="1200" dirty="0">
                <a:solidFill>
                  <a:schemeClr val="tx1"/>
                </a:solidFill>
                <a:latin typeface="Constantia" pitchFamily="18" charset="0"/>
                <a:cs typeface="Arial" charset="0"/>
              </a:rPr>
              <a:t> «Профессии»</a:t>
            </a:r>
          </a:p>
          <a:p>
            <a:pPr marL="285750" indent="-285750">
              <a:buFontTx/>
              <a:buChar char="-"/>
              <a:defRPr/>
            </a:pPr>
            <a:r>
              <a:rPr lang="ru-RU" sz="1200" dirty="0">
                <a:solidFill>
                  <a:schemeClr val="tx1"/>
                </a:solidFill>
                <a:latin typeface="Constantia" pitchFamily="18" charset="0"/>
                <a:cs typeface="Arial" charset="0"/>
              </a:rPr>
              <a:t> Чемоданчик профессий</a:t>
            </a:r>
          </a:p>
          <a:p>
            <a:pPr marL="285750" indent="-285750">
              <a:buFontTx/>
              <a:buChar char="-"/>
              <a:defRPr/>
            </a:pPr>
            <a:endParaRPr lang="ru-RU" sz="1400" b="1" dirty="0">
              <a:solidFill>
                <a:schemeClr val="tx1"/>
              </a:solidFill>
              <a:latin typeface="Constantia" pitchFamily="18" charset="0"/>
              <a:cs typeface="Arial" charset="0"/>
            </a:endParaRPr>
          </a:p>
          <a:p>
            <a:pPr algn="ctr">
              <a:defRPr/>
            </a:pPr>
            <a:endParaRPr lang="ru-RU" sz="1400" b="1" dirty="0">
              <a:solidFill>
                <a:schemeClr val="tx1"/>
              </a:solidFill>
              <a:latin typeface="Constantia" pitchFamily="18" charset="0"/>
              <a:cs typeface="Arial" charset="0"/>
            </a:endParaRPr>
          </a:p>
        </p:txBody>
      </p:sp>
      <p:sp>
        <p:nvSpPr>
          <p:cNvPr id="22" name="Скругленный прямоугольник 7"/>
          <p:cNvSpPr/>
          <p:nvPr/>
        </p:nvSpPr>
        <p:spPr>
          <a:xfrm>
            <a:off x="768350" y="2914650"/>
            <a:ext cx="3770313" cy="1489075"/>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b="1" dirty="0">
              <a:solidFill>
                <a:schemeClr val="tx1"/>
              </a:solidFill>
              <a:latin typeface="Constantia" pitchFamily="18" charset="0"/>
              <a:cs typeface="Arial" charset="0"/>
            </a:endParaRPr>
          </a:p>
          <a:p>
            <a:pPr algn="ctr">
              <a:defRPr/>
            </a:pPr>
            <a:r>
              <a:rPr lang="ru-RU" sz="1200" b="1" dirty="0">
                <a:solidFill>
                  <a:schemeClr val="tx1"/>
                </a:solidFill>
                <a:latin typeface="Constantia" pitchFamily="18" charset="0"/>
                <a:cs typeface="Arial" charset="0"/>
              </a:rPr>
              <a:t>ЦЕНТР РЕЧИ</a:t>
            </a:r>
          </a:p>
          <a:p>
            <a:pPr marL="285750" indent="-285750">
              <a:buFontTx/>
              <a:buChar char="-"/>
              <a:defRPr/>
            </a:pPr>
            <a:r>
              <a:rPr lang="ru-RU" sz="1200" dirty="0">
                <a:solidFill>
                  <a:schemeClr val="tx1"/>
                </a:solidFill>
                <a:latin typeface="Constantia" pitchFamily="18" charset="0"/>
                <a:cs typeface="Arial" charset="0"/>
              </a:rPr>
              <a:t>Мнемосхемы «Расскажи- ка о профессии»</a:t>
            </a:r>
          </a:p>
          <a:p>
            <a:pPr marL="285750" indent="-285750">
              <a:buFontTx/>
              <a:buChar char="-"/>
              <a:defRPr/>
            </a:pPr>
            <a:r>
              <a:rPr lang="ru-RU" sz="1200" dirty="0">
                <a:solidFill>
                  <a:schemeClr val="tx1"/>
                </a:solidFill>
                <a:latin typeface="Constantia" pitchFamily="18" charset="0"/>
                <a:cs typeface="Arial" charset="0"/>
              </a:rPr>
              <a:t>Кубики Блума по профессиям</a:t>
            </a:r>
          </a:p>
          <a:p>
            <a:pPr marL="285750" indent="-285750">
              <a:buFontTx/>
              <a:buChar char="-"/>
              <a:defRPr/>
            </a:pPr>
            <a:r>
              <a:rPr lang="ru-RU" sz="1200" dirty="0">
                <a:solidFill>
                  <a:schemeClr val="tx1"/>
                </a:solidFill>
                <a:latin typeface="Constantia" pitchFamily="18" charset="0"/>
                <a:cs typeface="Arial" charset="0"/>
              </a:rPr>
              <a:t>Фразовый конструктор для составления предложений о профессиях</a:t>
            </a:r>
          </a:p>
          <a:p>
            <a:pPr marL="285750" indent="-285750">
              <a:buFontTx/>
              <a:buChar char="-"/>
              <a:defRPr/>
            </a:pPr>
            <a:r>
              <a:rPr lang="ru-RU" sz="1200" dirty="0">
                <a:solidFill>
                  <a:schemeClr val="tx1"/>
                </a:solidFill>
                <a:latin typeface="Constantia" pitchFamily="18" charset="0"/>
                <a:cs typeface="Arial" charset="0"/>
              </a:rPr>
              <a:t>Дидактические игры «Расскажи о профессии»</a:t>
            </a:r>
          </a:p>
          <a:p>
            <a:pPr marL="285750" indent="-285750">
              <a:buFontTx/>
              <a:buChar char="-"/>
              <a:defRPr/>
            </a:pPr>
            <a:r>
              <a:rPr lang="ru-RU" sz="1200" dirty="0">
                <a:solidFill>
                  <a:schemeClr val="tx1"/>
                </a:solidFill>
                <a:latin typeface="Constantia" pitchFamily="18" charset="0"/>
                <a:cs typeface="Arial" charset="0"/>
              </a:rPr>
              <a:t>Набор картинок и карточек по профессиям</a:t>
            </a:r>
          </a:p>
          <a:p>
            <a:pPr marL="285750" indent="-285750">
              <a:buFontTx/>
              <a:buChar char="-"/>
              <a:defRPr/>
            </a:pPr>
            <a:endParaRPr lang="ru-RU" sz="1400" dirty="0">
              <a:solidFill>
                <a:schemeClr val="tx1"/>
              </a:solidFill>
              <a:latin typeface="Constantia" pitchFamily="18" charset="0"/>
              <a:cs typeface="Arial" charset="0"/>
            </a:endParaRPr>
          </a:p>
        </p:txBody>
      </p:sp>
      <p:pic>
        <p:nvPicPr>
          <p:cNvPr id="40965" name="Рисунок 11"/>
          <p:cNvPicPr>
            <a:picLocks noChangeAspect="1"/>
          </p:cNvPicPr>
          <p:nvPr/>
        </p:nvPicPr>
        <p:blipFill>
          <a:blip r:embed="rId2"/>
          <a:srcRect r="17886"/>
          <a:stretch>
            <a:fillRect/>
          </a:stretch>
        </p:blipFill>
        <p:spPr bwMode="auto">
          <a:xfrm>
            <a:off x="328613" y="4591050"/>
            <a:ext cx="2171700" cy="1489075"/>
          </a:xfrm>
          <a:prstGeom prst="rect">
            <a:avLst/>
          </a:prstGeom>
          <a:noFill/>
          <a:ln w="9525">
            <a:noFill/>
            <a:miter lim="800000"/>
            <a:headEnd/>
            <a:tailEnd/>
          </a:ln>
        </p:spPr>
      </p:pic>
      <p:pic>
        <p:nvPicPr>
          <p:cNvPr id="40966" name="Рисунок 15"/>
          <p:cNvPicPr>
            <a:picLocks noChangeAspect="1"/>
          </p:cNvPicPr>
          <p:nvPr/>
        </p:nvPicPr>
        <p:blipFill>
          <a:blip r:embed="rId3"/>
          <a:srcRect/>
          <a:stretch>
            <a:fillRect/>
          </a:stretch>
        </p:blipFill>
        <p:spPr bwMode="auto">
          <a:xfrm>
            <a:off x="2654300" y="4591050"/>
            <a:ext cx="2633663" cy="1482725"/>
          </a:xfrm>
          <a:prstGeom prst="rect">
            <a:avLst/>
          </a:prstGeom>
          <a:noFill/>
          <a:ln w="9525">
            <a:noFill/>
            <a:miter lim="800000"/>
            <a:headEnd/>
            <a:tailEnd/>
          </a:ln>
        </p:spPr>
      </p:pic>
      <p:pic>
        <p:nvPicPr>
          <p:cNvPr id="40967" name="Рисунок 33"/>
          <p:cNvPicPr>
            <a:picLocks noChangeAspect="1"/>
          </p:cNvPicPr>
          <p:nvPr/>
        </p:nvPicPr>
        <p:blipFill>
          <a:blip r:embed="rId4"/>
          <a:srcRect/>
          <a:stretch>
            <a:fillRect/>
          </a:stretch>
        </p:blipFill>
        <p:spPr bwMode="auto">
          <a:xfrm>
            <a:off x="3135313" y="1212850"/>
            <a:ext cx="2276475" cy="1281113"/>
          </a:xfrm>
          <a:prstGeom prst="rect">
            <a:avLst/>
          </a:prstGeom>
          <a:noFill/>
          <a:ln w="9525">
            <a:noFill/>
            <a:miter lim="800000"/>
            <a:headEnd/>
            <a:tailEnd/>
          </a:ln>
        </p:spPr>
      </p:pic>
      <p:sp>
        <p:nvSpPr>
          <p:cNvPr id="37" name="Скругленный прямоугольник 7"/>
          <p:cNvSpPr/>
          <p:nvPr/>
        </p:nvSpPr>
        <p:spPr>
          <a:xfrm>
            <a:off x="7077075" y="923925"/>
            <a:ext cx="4432300" cy="1990725"/>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400" b="1">
              <a:solidFill>
                <a:schemeClr val="tx1"/>
              </a:solidFill>
              <a:latin typeface="Constantia" pitchFamily="18" charset="0"/>
              <a:cs typeface="Arial" charset="0"/>
            </a:endParaRPr>
          </a:p>
          <a:p>
            <a:pPr algn="ctr">
              <a:defRPr/>
            </a:pPr>
            <a:r>
              <a:rPr lang="ru-RU" sz="1200" b="1">
                <a:solidFill>
                  <a:srgbClr val="FF0000"/>
                </a:solidFill>
                <a:latin typeface="Constantia" pitchFamily="18" charset="0"/>
                <a:cs typeface="Arial" charset="0"/>
              </a:rPr>
              <a:t>ЦЕНТР «ЛАБОРАТОРИЯ ПРОФЕССИЙ»</a:t>
            </a:r>
          </a:p>
          <a:p>
            <a:pPr>
              <a:buFontTx/>
              <a:buChar char="-"/>
              <a:defRPr/>
            </a:pPr>
            <a:r>
              <a:rPr lang="ru-RU" sz="1200">
                <a:solidFill>
                  <a:schemeClr val="tx1"/>
                </a:solidFill>
                <a:latin typeface="Constantia" pitchFamily="18" charset="0"/>
                <a:cs typeface="Arial" charset="0"/>
              </a:rPr>
              <a:t>Лепбук «В мире профессий»</a:t>
            </a:r>
          </a:p>
          <a:p>
            <a:pPr>
              <a:buFontTx/>
              <a:buChar char="-"/>
              <a:defRPr/>
            </a:pPr>
            <a:r>
              <a:rPr lang="ru-RU" sz="1200">
                <a:solidFill>
                  <a:schemeClr val="tx1"/>
                </a:solidFill>
                <a:latin typeface="Constantia" pitchFamily="18" charset="0"/>
                <a:cs typeface="Arial" charset="0"/>
              </a:rPr>
              <a:t> Карта профессий</a:t>
            </a:r>
          </a:p>
          <a:p>
            <a:pPr>
              <a:buFontTx/>
              <a:buChar char="-"/>
              <a:defRPr/>
            </a:pPr>
            <a:r>
              <a:rPr lang="ru-RU" sz="1200">
                <a:solidFill>
                  <a:schemeClr val="tx1"/>
                </a:solidFill>
                <a:latin typeface="Constantia" pitchFamily="18" charset="0"/>
                <a:cs typeface="Arial" charset="0"/>
              </a:rPr>
              <a:t>Адвент-календарь профессий</a:t>
            </a:r>
          </a:p>
          <a:p>
            <a:pPr>
              <a:buFontTx/>
              <a:buChar char="-"/>
              <a:defRPr/>
            </a:pPr>
            <a:r>
              <a:rPr lang="ru-RU" sz="1200">
                <a:solidFill>
                  <a:schemeClr val="tx1"/>
                </a:solidFill>
                <a:latin typeface="Constantia" pitchFamily="18" charset="0"/>
                <a:cs typeface="Arial" charset="0"/>
              </a:rPr>
              <a:t>Агамографы по профессиям</a:t>
            </a:r>
          </a:p>
          <a:p>
            <a:pPr>
              <a:buFontTx/>
              <a:buChar char="-"/>
              <a:defRPr/>
            </a:pPr>
            <a:r>
              <a:rPr lang="ru-RU" sz="1200">
                <a:solidFill>
                  <a:schemeClr val="tx1"/>
                </a:solidFill>
                <a:latin typeface="Constantia" pitchFamily="18" charset="0"/>
                <a:cs typeface="Arial" charset="0"/>
              </a:rPr>
              <a:t>Ментальные карты</a:t>
            </a:r>
          </a:p>
          <a:p>
            <a:pPr>
              <a:buFontTx/>
              <a:buChar char="-"/>
              <a:defRPr/>
            </a:pPr>
            <a:r>
              <a:rPr lang="ru-RU" sz="1200">
                <a:solidFill>
                  <a:schemeClr val="tx1"/>
                </a:solidFill>
                <a:latin typeface="Constantia" pitchFamily="18" charset="0"/>
                <a:cs typeface="Arial" charset="0"/>
              </a:rPr>
              <a:t>Панно «Река времени»</a:t>
            </a:r>
          </a:p>
          <a:p>
            <a:pPr>
              <a:buFontTx/>
              <a:buChar char="-"/>
              <a:defRPr/>
            </a:pPr>
            <a:r>
              <a:rPr lang="ru-RU" sz="1200">
                <a:solidFill>
                  <a:schemeClr val="tx1"/>
                </a:solidFill>
                <a:latin typeface="Constantia" pitchFamily="18" charset="0"/>
                <a:cs typeface="Arial" charset="0"/>
              </a:rPr>
              <a:t>Пособия для самостоятельной творческой деятельности: шаблоны для изготовления агамографа, ментальной карты, книжки - малышки</a:t>
            </a:r>
          </a:p>
          <a:p>
            <a:pPr>
              <a:buFontTx/>
              <a:buChar char="-"/>
              <a:defRPr/>
            </a:pPr>
            <a:endParaRPr lang="ru-RU" sz="1400">
              <a:solidFill>
                <a:schemeClr val="tx1"/>
              </a:solidFill>
              <a:latin typeface="Constantia" pitchFamily="18" charset="0"/>
              <a:cs typeface="Arial" charset="0"/>
            </a:endParaRPr>
          </a:p>
        </p:txBody>
      </p:sp>
      <p:pic>
        <p:nvPicPr>
          <p:cNvPr id="40969" name="Рисунок 35"/>
          <p:cNvPicPr>
            <a:picLocks noChangeAspect="1"/>
          </p:cNvPicPr>
          <p:nvPr/>
        </p:nvPicPr>
        <p:blipFill>
          <a:blip r:embed="rId5"/>
          <a:srcRect/>
          <a:stretch>
            <a:fillRect/>
          </a:stretch>
        </p:blipFill>
        <p:spPr bwMode="auto">
          <a:xfrm>
            <a:off x="5943600" y="2984500"/>
            <a:ext cx="2905125" cy="1635125"/>
          </a:xfrm>
          <a:prstGeom prst="rect">
            <a:avLst/>
          </a:prstGeom>
          <a:noFill/>
          <a:ln w="9525">
            <a:noFill/>
            <a:miter lim="800000"/>
            <a:headEnd/>
            <a:tailEnd/>
          </a:ln>
        </p:spPr>
      </p:pic>
      <p:pic>
        <p:nvPicPr>
          <p:cNvPr id="40970" name="Рисунок 38"/>
          <p:cNvPicPr>
            <a:picLocks noChangeAspect="1"/>
          </p:cNvPicPr>
          <p:nvPr/>
        </p:nvPicPr>
        <p:blipFill>
          <a:blip r:embed="rId6"/>
          <a:srcRect/>
          <a:stretch>
            <a:fillRect/>
          </a:stretch>
        </p:blipFill>
        <p:spPr bwMode="auto">
          <a:xfrm>
            <a:off x="9037638" y="3028950"/>
            <a:ext cx="2825750" cy="1590675"/>
          </a:xfrm>
          <a:prstGeom prst="rect">
            <a:avLst/>
          </a:prstGeom>
          <a:noFill/>
          <a:ln w="9525">
            <a:noFill/>
            <a:miter lim="800000"/>
            <a:headEnd/>
            <a:tailEnd/>
          </a:ln>
        </p:spPr>
      </p:pic>
      <p:pic>
        <p:nvPicPr>
          <p:cNvPr id="40971" name="Рисунок 40"/>
          <p:cNvPicPr>
            <a:picLocks noChangeAspect="1"/>
          </p:cNvPicPr>
          <p:nvPr/>
        </p:nvPicPr>
        <p:blipFill>
          <a:blip r:embed="rId7"/>
          <a:srcRect/>
          <a:stretch>
            <a:fillRect/>
          </a:stretch>
        </p:blipFill>
        <p:spPr bwMode="auto">
          <a:xfrm>
            <a:off x="7399338" y="4703763"/>
            <a:ext cx="3606800" cy="203041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15"/>
          <p:cNvSpPr/>
          <p:nvPr/>
        </p:nvSpPr>
        <p:spPr>
          <a:xfrm>
            <a:off x="3257550" y="149225"/>
            <a:ext cx="5083175" cy="439738"/>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Constantia" pitchFamily="18" charset="0"/>
                <a:cs typeface="Arial" charset="0"/>
              </a:rPr>
              <a:t>ВЗАИМОДЕЙСТВИЕ С СЕМЬЕЙ</a:t>
            </a:r>
          </a:p>
        </p:txBody>
      </p:sp>
      <p:sp>
        <p:nvSpPr>
          <p:cNvPr id="2" name="Прямоугольник: скругленные углы 1"/>
          <p:cNvSpPr/>
          <p:nvPr/>
        </p:nvSpPr>
        <p:spPr>
          <a:xfrm>
            <a:off x="576263" y="744538"/>
            <a:ext cx="10445750" cy="17208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41987" name="TextBox 8"/>
          <p:cNvSpPr txBox="1">
            <a:spLocks noChangeArrowheads="1"/>
          </p:cNvSpPr>
          <p:nvPr/>
        </p:nvSpPr>
        <p:spPr bwMode="auto">
          <a:xfrm>
            <a:off x="792163" y="676275"/>
            <a:ext cx="9529762" cy="1720850"/>
          </a:xfrm>
          <a:prstGeom prst="rect">
            <a:avLst/>
          </a:prstGeom>
          <a:noFill/>
          <a:ln w="9525">
            <a:noFill/>
            <a:miter lim="800000"/>
            <a:headEnd/>
            <a:tailEnd/>
          </a:ln>
        </p:spPr>
        <p:txBody>
          <a:bodyPr>
            <a:spAutoFit/>
          </a:bodyPr>
          <a:lstStyle/>
          <a:p>
            <a:pPr>
              <a:lnSpc>
                <a:spcPct val="150000"/>
              </a:lnSpc>
            </a:pPr>
            <a:r>
              <a:rPr lang="ru-RU" sz="1200" b="1" u="sng">
                <a:latin typeface="Times New Roman" pitchFamily="18" charset="0"/>
                <a:cs typeface="Times New Roman" pitchFamily="18" charset="0"/>
              </a:rPr>
              <a:t>Задачи: </a:t>
            </a:r>
          </a:p>
          <a:p>
            <a:pPr>
              <a:lnSpc>
                <a:spcPct val="150000"/>
              </a:lnSpc>
            </a:pPr>
            <a:r>
              <a:rPr lang="ru-RU" sz="1200">
                <a:latin typeface="Times New Roman" pitchFamily="18" charset="0"/>
                <a:cs typeface="Times New Roman" pitchFamily="18" charset="0"/>
              </a:rPr>
              <a:t>• формирование позитивного отношения детей к профессиям родителей, содействие повышению социального статуса человека труда; </a:t>
            </a:r>
          </a:p>
          <a:p>
            <a:pPr>
              <a:lnSpc>
                <a:spcPct val="150000"/>
              </a:lnSpc>
            </a:pPr>
            <a:r>
              <a:rPr lang="ru-RU" sz="1200">
                <a:latin typeface="Times New Roman" pitchFamily="18" charset="0"/>
                <a:cs typeface="Times New Roman" pitchFamily="18" charset="0"/>
              </a:rPr>
              <a:t>• обеспечение единства целей, задач и содержания семейного и общественного воспитания при ранней профориентации дошкольников с учетом особенностей современного рынка труда города; </a:t>
            </a:r>
          </a:p>
          <a:p>
            <a:pPr>
              <a:lnSpc>
                <a:spcPct val="150000"/>
              </a:lnSpc>
            </a:pPr>
            <a:r>
              <a:rPr lang="ru-RU" sz="1200">
                <a:latin typeface="Times New Roman" pitchFamily="18" charset="0"/>
                <a:cs typeface="Times New Roman" pitchFamily="18" charset="0"/>
              </a:rPr>
              <a:t>• создание условий для позитивной социализации и индивидуализации, развития личности, инициативы и творческих способностей детей; </a:t>
            </a:r>
          </a:p>
          <a:p>
            <a:pPr>
              <a:lnSpc>
                <a:spcPct val="150000"/>
              </a:lnSpc>
            </a:pPr>
            <a:r>
              <a:rPr lang="ru-RU" sz="1200">
                <a:latin typeface="Times New Roman" pitchFamily="18" charset="0"/>
                <a:cs typeface="Times New Roman" pitchFamily="18" charset="0"/>
              </a:rPr>
              <a:t>• поддержка активной партнерской позиции родителей при игровом взаимодействии детей и взрослых. </a:t>
            </a:r>
          </a:p>
        </p:txBody>
      </p:sp>
      <p:sp>
        <p:nvSpPr>
          <p:cNvPr id="10" name="Скругленный прямоугольник 15"/>
          <p:cNvSpPr/>
          <p:nvPr/>
        </p:nvSpPr>
        <p:spPr>
          <a:xfrm>
            <a:off x="2951163" y="2835275"/>
            <a:ext cx="5929312" cy="658813"/>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Cambria Math" pitchFamily="18" charset="0"/>
              </a:rPr>
              <a:t>Система ознакомления детей с профессиями родителей </a:t>
            </a:r>
          </a:p>
          <a:p>
            <a:pPr algn="ctr">
              <a:defRPr/>
            </a:pPr>
            <a:r>
              <a:rPr lang="ru-RU" sz="1400" b="1" dirty="0">
                <a:solidFill>
                  <a:schemeClr val="tx1"/>
                </a:solidFill>
                <a:latin typeface="Cambria Math" pitchFamily="18" charset="0"/>
              </a:rPr>
              <a:t>в МБДОУ д/с №23 «Колокольчик» </a:t>
            </a:r>
            <a:r>
              <a:rPr lang="ru-RU" sz="1400" b="1" dirty="0" err="1">
                <a:solidFill>
                  <a:schemeClr val="tx1"/>
                </a:solidFill>
                <a:latin typeface="Cambria Math" pitchFamily="18" charset="0"/>
              </a:rPr>
              <a:t>г.Павлово</a:t>
            </a:r>
            <a:endParaRPr lang="ru-RU" sz="1400" b="1" dirty="0">
              <a:solidFill>
                <a:schemeClr val="tx1"/>
              </a:solidFill>
              <a:latin typeface="Cambria Math" pitchFamily="18" charset="0"/>
            </a:endParaRPr>
          </a:p>
        </p:txBody>
      </p:sp>
      <p:sp>
        <p:nvSpPr>
          <p:cNvPr id="11" name="Стрелка: пятиугольник 10"/>
          <p:cNvSpPr/>
          <p:nvPr/>
        </p:nvSpPr>
        <p:spPr>
          <a:xfrm>
            <a:off x="531813" y="3890963"/>
            <a:ext cx="2725737" cy="1538287"/>
          </a:xfrm>
          <a:prstGeom prst="homePlate">
            <a:avLst/>
          </a:prstGeom>
          <a:solidFill>
            <a:schemeClr val="accent5">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u="sng" dirty="0">
                <a:solidFill>
                  <a:schemeClr val="tx1"/>
                </a:solidFill>
                <a:latin typeface="Bahnschrift SemiBold" panose="020B0502040204020203" pitchFamily="34" charset="0"/>
              </a:rPr>
              <a:t>ШАГ 1</a:t>
            </a:r>
          </a:p>
          <a:p>
            <a:pPr algn="ctr" fontAlgn="auto">
              <a:spcBef>
                <a:spcPts val="0"/>
              </a:spcBef>
              <a:spcAft>
                <a:spcPts val="0"/>
              </a:spcAft>
              <a:defRPr/>
            </a:pPr>
            <a:r>
              <a:rPr lang="ru-RU" sz="1200" dirty="0">
                <a:solidFill>
                  <a:schemeClr val="tx1"/>
                </a:solidFill>
                <a:latin typeface="Bahnschrift SemiBold" panose="020B0502040204020203" pitchFamily="34" charset="0"/>
              </a:rPr>
              <a:t>Создание мотивирующей ситуации</a:t>
            </a:r>
          </a:p>
          <a:p>
            <a:pPr algn="ctr" fontAlgn="auto">
              <a:spcBef>
                <a:spcPts val="0"/>
              </a:spcBef>
              <a:spcAft>
                <a:spcPts val="0"/>
              </a:spcAft>
              <a:defRPr/>
            </a:pPr>
            <a:endParaRPr lang="ru-RU" sz="1200" dirty="0">
              <a:solidFill>
                <a:schemeClr val="tx1"/>
              </a:solidFill>
              <a:latin typeface="Bahnschrift SemiBold" panose="020B0502040204020203" pitchFamily="34" charset="0"/>
            </a:endParaRPr>
          </a:p>
        </p:txBody>
      </p:sp>
      <p:sp>
        <p:nvSpPr>
          <p:cNvPr id="12" name="Стрелка: шеврон 11"/>
          <p:cNvSpPr/>
          <p:nvPr/>
        </p:nvSpPr>
        <p:spPr>
          <a:xfrm>
            <a:off x="2814638" y="3890963"/>
            <a:ext cx="3281362" cy="1558925"/>
          </a:xfrm>
          <a:prstGeom prst="chevron">
            <a:avLst/>
          </a:prstGeom>
          <a:solidFill>
            <a:schemeClr val="accent6">
              <a:lumMod val="40000"/>
              <a:lumOff val="6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u="sng" dirty="0">
                <a:solidFill>
                  <a:schemeClr val="tx1"/>
                </a:solidFill>
                <a:latin typeface="Bahnschrift SemiBold" panose="020B0502040204020203" pitchFamily="34" charset="0"/>
              </a:rPr>
              <a:t>ШАГ 2</a:t>
            </a:r>
          </a:p>
          <a:p>
            <a:pPr algn="ctr" fontAlgn="auto">
              <a:spcBef>
                <a:spcPts val="0"/>
              </a:spcBef>
              <a:spcAft>
                <a:spcPts val="0"/>
              </a:spcAft>
              <a:defRPr/>
            </a:pPr>
            <a:r>
              <a:rPr lang="ru-RU" sz="1200" b="1" dirty="0">
                <a:solidFill>
                  <a:schemeClr val="tx1"/>
                </a:solidFill>
                <a:latin typeface="Bahnschrift SemiBold" panose="020B0502040204020203" pitchFamily="34" charset="0"/>
              </a:rPr>
              <a:t>Организация промышленного туризма</a:t>
            </a:r>
          </a:p>
          <a:p>
            <a:pPr algn="ctr" fontAlgn="auto">
              <a:spcBef>
                <a:spcPts val="0"/>
              </a:spcBef>
              <a:spcAft>
                <a:spcPts val="0"/>
              </a:spcAft>
              <a:defRPr/>
            </a:pPr>
            <a:endParaRPr lang="ru-RU" sz="1200" b="1" dirty="0">
              <a:solidFill>
                <a:schemeClr val="tx1"/>
              </a:solidFill>
              <a:latin typeface="Bahnschrift SemiBold" panose="020B0502040204020203" pitchFamily="34" charset="0"/>
            </a:endParaRPr>
          </a:p>
          <a:p>
            <a:pPr algn="ctr" fontAlgn="auto">
              <a:spcBef>
                <a:spcPts val="0"/>
              </a:spcBef>
              <a:spcAft>
                <a:spcPts val="0"/>
              </a:spcAft>
              <a:defRPr/>
            </a:pPr>
            <a:endParaRPr lang="ru-RU" sz="1200" b="1" dirty="0">
              <a:solidFill>
                <a:schemeClr val="tx1"/>
              </a:solidFill>
              <a:latin typeface="Bahnschrift SemiBold" panose="020B0502040204020203" pitchFamily="34" charset="0"/>
            </a:endParaRPr>
          </a:p>
        </p:txBody>
      </p:sp>
      <p:sp>
        <p:nvSpPr>
          <p:cNvPr id="13" name="Стрелка: шеврон 12"/>
          <p:cNvSpPr/>
          <p:nvPr/>
        </p:nvSpPr>
        <p:spPr>
          <a:xfrm>
            <a:off x="5726113" y="3890963"/>
            <a:ext cx="3076575" cy="1471612"/>
          </a:xfrm>
          <a:prstGeom prst="chevron">
            <a:avLst/>
          </a:prstGeom>
          <a:solidFill>
            <a:srgbClr val="FFC0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u="sng" dirty="0">
                <a:solidFill>
                  <a:schemeClr val="tx1"/>
                </a:solidFill>
                <a:latin typeface="Bahnschrift SemiBold" panose="020B0502040204020203" pitchFamily="34" charset="0"/>
              </a:rPr>
              <a:t>ШАГ 3</a:t>
            </a:r>
          </a:p>
          <a:p>
            <a:pPr algn="ctr" fontAlgn="auto">
              <a:spcBef>
                <a:spcPts val="0"/>
              </a:spcBef>
              <a:spcAft>
                <a:spcPts val="0"/>
              </a:spcAft>
              <a:defRPr/>
            </a:pPr>
            <a:r>
              <a:rPr lang="ru-RU" sz="1200" b="1" dirty="0">
                <a:solidFill>
                  <a:schemeClr val="tx1"/>
                </a:solidFill>
                <a:latin typeface="Bahnschrift SemiBold" panose="020B0502040204020203" pitchFamily="34" charset="0"/>
              </a:rPr>
              <a:t>Проведение практикумов «Моя профессия»</a:t>
            </a:r>
          </a:p>
        </p:txBody>
      </p:sp>
      <p:sp>
        <p:nvSpPr>
          <p:cNvPr id="14" name="Стрелка: шеврон 13"/>
          <p:cNvSpPr/>
          <p:nvPr/>
        </p:nvSpPr>
        <p:spPr>
          <a:xfrm>
            <a:off x="8451850" y="3890963"/>
            <a:ext cx="3208338" cy="1471612"/>
          </a:xfrm>
          <a:prstGeom prst="chevron">
            <a:avLst/>
          </a:prstGeom>
          <a:solidFill>
            <a:schemeClr val="accent2">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u="sng" dirty="0">
                <a:solidFill>
                  <a:schemeClr val="tx1"/>
                </a:solidFill>
                <a:latin typeface="Bahnschrift SemiBold" panose="020B0502040204020203" pitchFamily="34" charset="0"/>
              </a:rPr>
              <a:t>ШАГ 4</a:t>
            </a:r>
          </a:p>
          <a:p>
            <a:pPr algn="ctr" fontAlgn="auto">
              <a:spcBef>
                <a:spcPts val="0"/>
              </a:spcBef>
              <a:spcAft>
                <a:spcPts val="0"/>
              </a:spcAft>
              <a:defRPr/>
            </a:pPr>
            <a:r>
              <a:rPr lang="ru-RU" sz="1200" b="1" dirty="0">
                <a:solidFill>
                  <a:schemeClr val="tx1"/>
                </a:solidFill>
                <a:latin typeface="Bahnschrift SemiBold" panose="020B0502040204020203" pitchFamily="34" charset="0"/>
              </a:rPr>
              <a:t>Отражение полученных знаний о профессиях в сюжетно-ролевой игре</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трелка: пятиугольник 5"/>
          <p:cNvSpPr/>
          <p:nvPr/>
        </p:nvSpPr>
        <p:spPr>
          <a:xfrm>
            <a:off x="295275" y="261938"/>
            <a:ext cx="2381250" cy="869950"/>
          </a:xfrm>
          <a:prstGeom prst="homePlate">
            <a:avLst/>
          </a:prstGeom>
          <a:solidFill>
            <a:schemeClr val="accent5">
              <a:lumMod val="60000"/>
              <a:lumOff val="4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400" b="1" u="sng" dirty="0">
                <a:solidFill>
                  <a:schemeClr val="tx1"/>
                </a:solidFill>
                <a:latin typeface="Bahnschrift SemiBold" panose="020B0502040204020203" pitchFamily="34" charset="0"/>
              </a:rPr>
              <a:t>ШАГ 1</a:t>
            </a:r>
          </a:p>
          <a:p>
            <a:pPr algn="ctr" fontAlgn="auto">
              <a:spcBef>
                <a:spcPts val="0"/>
              </a:spcBef>
              <a:spcAft>
                <a:spcPts val="0"/>
              </a:spcAft>
              <a:defRPr/>
            </a:pPr>
            <a:r>
              <a:rPr lang="ru-RU" sz="1200" dirty="0">
                <a:solidFill>
                  <a:schemeClr val="tx1"/>
                </a:solidFill>
                <a:latin typeface="Bahnschrift SemiBold" panose="020B0502040204020203" pitchFamily="34" charset="0"/>
              </a:rPr>
              <a:t>Создание мотивирующей ситуации</a:t>
            </a:r>
          </a:p>
          <a:p>
            <a:pPr algn="ctr" fontAlgn="auto">
              <a:spcBef>
                <a:spcPts val="0"/>
              </a:spcBef>
              <a:spcAft>
                <a:spcPts val="0"/>
              </a:spcAft>
              <a:defRPr/>
            </a:pPr>
            <a:endParaRPr lang="ru-RU" sz="1200" dirty="0">
              <a:solidFill>
                <a:schemeClr val="tx1"/>
              </a:solidFill>
              <a:latin typeface="Bahnschrift SemiBold" panose="020B0502040204020203" pitchFamily="34" charset="0"/>
            </a:endParaRPr>
          </a:p>
        </p:txBody>
      </p:sp>
      <p:sp>
        <p:nvSpPr>
          <p:cNvPr id="7" name="Стрелка: шеврон 6"/>
          <p:cNvSpPr/>
          <p:nvPr/>
        </p:nvSpPr>
        <p:spPr>
          <a:xfrm>
            <a:off x="157163" y="2706688"/>
            <a:ext cx="2108200" cy="946150"/>
          </a:xfrm>
          <a:prstGeom prst="chevron">
            <a:avLst/>
          </a:prstGeom>
          <a:solidFill>
            <a:schemeClr val="accent6">
              <a:lumMod val="40000"/>
              <a:lumOff val="6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b="1" u="sng" dirty="0">
              <a:solidFill>
                <a:schemeClr val="tx1"/>
              </a:solidFill>
              <a:latin typeface="Bahnschrift SemiBold" panose="020B0502040204020203" pitchFamily="34" charset="0"/>
            </a:endParaRPr>
          </a:p>
          <a:p>
            <a:pPr algn="ctr" fontAlgn="auto">
              <a:spcBef>
                <a:spcPts val="0"/>
              </a:spcBef>
              <a:spcAft>
                <a:spcPts val="0"/>
              </a:spcAft>
              <a:defRPr/>
            </a:pPr>
            <a:r>
              <a:rPr lang="ru-RU" sz="1400" b="1" u="sng" dirty="0">
                <a:solidFill>
                  <a:schemeClr val="tx1"/>
                </a:solidFill>
                <a:latin typeface="Bahnschrift SemiBold" panose="020B0502040204020203" pitchFamily="34" charset="0"/>
              </a:rPr>
              <a:t>ШАГ 2</a:t>
            </a:r>
          </a:p>
          <a:p>
            <a:pPr algn="ctr" fontAlgn="auto">
              <a:spcBef>
                <a:spcPts val="0"/>
              </a:spcBef>
              <a:spcAft>
                <a:spcPts val="0"/>
              </a:spcAft>
              <a:defRPr/>
            </a:pPr>
            <a:r>
              <a:rPr lang="ru-RU" sz="1200" b="1" dirty="0">
                <a:solidFill>
                  <a:schemeClr val="tx1"/>
                </a:solidFill>
                <a:latin typeface="Bahnschrift SemiBold" panose="020B0502040204020203" pitchFamily="34" charset="0"/>
              </a:rPr>
              <a:t>Организация промышленного туризма</a:t>
            </a:r>
          </a:p>
          <a:p>
            <a:pPr algn="ctr" fontAlgn="auto">
              <a:spcBef>
                <a:spcPts val="0"/>
              </a:spcBef>
              <a:spcAft>
                <a:spcPts val="0"/>
              </a:spcAft>
              <a:defRPr/>
            </a:pPr>
            <a:endParaRPr lang="ru-RU" sz="1200" b="1" dirty="0">
              <a:solidFill>
                <a:schemeClr val="tx1"/>
              </a:solidFill>
              <a:latin typeface="Bahnschrift SemiBold" panose="020B0502040204020203" pitchFamily="34" charset="0"/>
            </a:endParaRPr>
          </a:p>
          <a:p>
            <a:pPr algn="ctr" fontAlgn="auto">
              <a:spcBef>
                <a:spcPts val="0"/>
              </a:spcBef>
              <a:spcAft>
                <a:spcPts val="0"/>
              </a:spcAft>
              <a:defRPr/>
            </a:pPr>
            <a:endParaRPr lang="ru-RU" sz="1200" b="1" dirty="0">
              <a:solidFill>
                <a:schemeClr val="tx1"/>
              </a:solidFill>
              <a:latin typeface="Bahnschrift SemiBold" panose="020B0502040204020203" pitchFamily="34" charset="0"/>
            </a:endParaRPr>
          </a:p>
        </p:txBody>
      </p:sp>
      <p:pic>
        <p:nvPicPr>
          <p:cNvPr id="43011" name="Рисунок 8"/>
          <p:cNvPicPr>
            <a:picLocks noChangeAspect="1"/>
          </p:cNvPicPr>
          <p:nvPr/>
        </p:nvPicPr>
        <p:blipFill>
          <a:blip r:embed="rId2"/>
          <a:srcRect/>
          <a:stretch>
            <a:fillRect/>
          </a:stretch>
        </p:blipFill>
        <p:spPr bwMode="auto">
          <a:xfrm>
            <a:off x="4714875" y="3675063"/>
            <a:ext cx="1989138" cy="1330325"/>
          </a:xfrm>
          <a:prstGeom prst="rect">
            <a:avLst/>
          </a:prstGeom>
          <a:noFill/>
          <a:ln w="9525">
            <a:noFill/>
            <a:miter lim="800000"/>
            <a:headEnd/>
            <a:tailEnd/>
          </a:ln>
        </p:spPr>
      </p:pic>
      <p:pic>
        <p:nvPicPr>
          <p:cNvPr id="43012" name="Рисунок 10"/>
          <p:cNvPicPr>
            <a:picLocks noChangeAspect="1"/>
          </p:cNvPicPr>
          <p:nvPr/>
        </p:nvPicPr>
        <p:blipFill>
          <a:blip r:embed="rId3"/>
          <a:srcRect/>
          <a:stretch>
            <a:fillRect/>
          </a:stretch>
        </p:blipFill>
        <p:spPr bwMode="auto">
          <a:xfrm>
            <a:off x="7191375" y="3652838"/>
            <a:ext cx="1839913" cy="1385887"/>
          </a:xfrm>
          <a:prstGeom prst="rect">
            <a:avLst/>
          </a:prstGeom>
          <a:noFill/>
          <a:ln w="9525">
            <a:noFill/>
            <a:miter lim="800000"/>
            <a:headEnd/>
            <a:tailEnd/>
          </a:ln>
        </p:spPr>
      </p:pic>
      <p:pic>
        <p:nvPicPr>
          <p:cNvPr id="43013" name="Рисунок 12"/>
          <p:cNvPicPr>
            <a:picLocks noChangeAspect="1"/>
          </p:cNvPicPr>
          <p:nvPr/>
        </p:nvPicPr>
        <p:blipFill>
          <a:blip r:embed="rId4"/>
          <a:srcRect/>
          <a:stretch>
            <a:fillRect/>
          </a:stretch>
        </p:blipFill>
        <p:spPr bwMode="auto">
          <a:xfrm>
            <a:off x="9520238" y="3595688"/>
            <a:ext cx="1838325" cy="1387475"/>
          </a:xfrm>
          <a:prstGeom prst="rect">
            <a:avLst/>
          </a:prstGeom>
          <a:noFill/>
          <a:ln w="9525">
            <a:noFill/>
            <a:miter lim="800000"/>
            <a:headEnd/>
            <a:tailEnd/>
          </a:ln>
        </p:spPr>
      </p:pic>
      <p:pic>
        <p:nvPicPr>
          <p:cNvPr id="43014" name="Рисунок 14"/>
          <p:cNvPicPr>
            <a:picLocks noChangeAspect="1"/>
          </p:cNvPicPr>
          <p:nvPr/>
        </p:nvPicPr>
        <p:blipFill>
          <a:blip r:embed="rId5"/>
          <a:srcRect/>
          <a:stretch>
            <a:fillRect/>
          </a:stretch>
        </p:blipFill>
        <p:spPr bwMode="auto">
          <a:xfrm>
            <a:off x="2386013" y="3708400"/>
            <a:ext cx="1839912" cy="1330325"/>
          </a:xfrm>
          <a:prstGeom prst="rect">
            <a:avLst/>
          </a:prstGeom>
          <a:noFill/>
          <a:ln w="9525">
            <a:noFill/>
            <a:miter lim="800000"/>
            <a:headEnd/>
            <a:tailEnd/>
          </a:ln>
        </p:spPr>
      </p:pic>
      <p:sp>
        <p:nvSpPr>
          <p:cNvPr id="17" name="Прямоугольник: скругленные углы 16"/>
          <p:cNvSpPr/>
          <p:nvPr/>
        </p:nvSpPr>
        <p:spPr>
          <a:xfrm>
            <a:off x="2338388" y="2706688"/>
            <a:ext cx="9020175" cy="72231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Cambria Math" pitchFamily="18" charset="0"/>
                <a:cs typeface="Arial" charset="0"/>
              </a:rPr>
              <a:t>Цель: сформировать положительный настрой к трудовой деятельности, уважение к профессиям и результатам труда, познакомить с трудовыми традициями предприятия, передовиками производства и ветеранами труда</a:t>
            </a:r>
          </a:p>
        </p:txBody>
      </p:sp>
      <p:sp>
        <p:nvSpPr>
          <p:cNvPr id="18" name="Прямоугольник: скругленные углы 17"/>
          <p:cNvSpPr/>
          <p:nvPr/>
        </p:nvSpPr>
        <p:spPr>
          <a:xfrm>
            <a:off x="2871788" y="409575"/>
            <a:ext cx="9021762" cy="5429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Cambria Math" pitchFamily="18" charset="0"/>
                <a:cs typeface="Arial" charset="0"/>
              </a:rPr>
              <a:t>Цель: вызвать интерес к определенной </a:t>
            </a:r>
            <a:r>
              <a:rPr lang="ru-RU" sz="1200">
                <a:solidFill>
                  <a:schemeClr val="tx1"/>
                </a:solidFill>
                <a:latin typeface="Cambria Math" pitchFamily="18" charset="0"/>
                <a:cs typeface="Arial" charset="0"/>
              </a:rPr>
              <a:t>профессии взрослых </a:t>
            </a:r>
            <a:endParaRPr lang="ru-RU" sz="1200" dirty="0">
              <a:solidFill>
                <a:schemeClr val="tx1"/>
              </a:solidFill>
              <a:latin typeface="Cambria Math" pitchFamily="18" charset="0"/>
              <a:cs typeface="Arial" charset="0"/>
            </a:endParaRPr>
          </a:p>
        </p:txBody>
      </p:sp>
      <p:sp>
        <p:nvSpPr>
          <p:cNvPr id="19" name="Скругленный прямоугольник 2"/>
          <p:cNvSpPr/>
          <p:nvPr/>
        </p:nvSpPr>
        <p:spPr>
          <a:xfrm>
            <a:off x="150813" y="5454650"/>
            <a:ext cx="2073275" cy="704850"/>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rgbClr val="000000"/>
                </a:solidFill>
                <a:latin typeface="Constantia" pitchFamily="18" charset="0"/>
                <a:cs typeface="Arial" charset="0"/>
              </a:rPr>
              <a:t>ВИРТУАЛНЫЕ ЭКСКУРСИИ</a:t>
            </a:r>
          </a:p>
        </p:txBody>
      </p:sp>
      <p:pic>
        <p:nvPicPr>
          <p:cNvPr id="43018" name="Рисунок 5"/>
          <p:cNvPicPr>
            <a:picLocks noChangeAspect="1"/>
          </p:cNvPicPr>
          <p:nvPr/>
        </p:nvPicPr>
        <p:blipFill>
          <a:blip r:embed="rId6"/>
          <a:srcRect/>
          <a:stretch>
            <a:fillRect/>
          </a:stretch>
        </p:blipFill>
        <p:spPr bwMode="auto">
          <a:xfrm>
            <a:off x="2576513" y="5191125"/>
            <a:ext cx="1084262" cy="1447800"/>
          </a:xfrm>
          <a:prstGeom prst="rect">
            <a:avLst/>
          </a:prstGeom>
          <a:noFill/>
          <a:ln w="9525">
            <a:noFill/>
            <a:miter lim="800000"/>
            <a:headEnd/>
            <a:tailEnd/>
          </a:ln>
        </p:spPr>
      </p:pic>
      <p:pic>
        <p:nvPicPr>
          <p:cNvPr id="43019" name="Рисунок 9"/>
          <p:cNvPicPr>
            <a:picLocks noChangeAspect="1"/>
          </p:cNvPicPr>
          <p:nvPr/>
        </p:nvPicPr>
        <p:blipFill>
          <a:blip r:embed="rId7"/>
          <a:srcRect b="25774"/>
          <a:stretch>
            <a:fillRect/>
          </a:stretch>
        </p:blipFill>
        <p:spPr bwMode="auto">
          <a:xfrm>
            <a:off x="4110038" y="5149850"/>
            <a:ext cx="1085850" cy="1433513"/>
          </a:xfrm>
          <a:prstGeom prst="rect">
            <a:avLst/>
          </a:prstGeom>
          <a:noFill/>
          <a:ln w="9525">
            <a:noFill/>
            <a:miter lim="800000"/>
            <a:headEnd/>
            <a:tailEnd/>
          </a:ln>
        </p:spPr>
      </p:pic>
      <p:sp>
        <p:nvSpPr>
          <p:cNvPr id="22" name="Прямоугольник: скругленные углы 21"/>
          <p:cNvSpPr/>
          <p:nvPr/>
        </p:nvSpPr>
        <p:spPr>
          <a:xfrm>
            <a:off x="2498725" y="6454775"/>
            <a:ext cx="2784475" cy="36988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Cambria Math" pitchFamily="18" charset="0"/>
                <a:cs typeface="Arial" charset="0"/>
              </a:rPr>
              <a:t>Виртуальная экскурсия на ПАЗ</a:t>
            </a:r>
          </a:p>
        </p:txBody>
      </p:sp>
      <p:pic>
        <p:nvPicPr>
          <p:cNvPr id="43021" name="Рисунок 13"/>
          <p:cNvPicPr>
            <a:picLocks noChangeAspect="1"/>
          </p:cNvPicPr>
          <p:nvPr/>
        </p:nvPicPr>
        <p:blipFill>
          <a:blip r:embed="rId8"/>
          <a:srcRect/>
          <a:stretch>
            <a:fillRect/>
          </a:stretch>
        </p:blipFill>
        <p:spPr bwMode="auto">
          <a:xfrm>
            <a:off x="5859463" y="5086350"/>
            <a:ext cx="1136650" cy="1514475"/>
          </a:xfrm>
          <a:prstGeom prst="rect">
            <a:avLst/>
          </a:prstGeom>
          <a:noFill/>
          <a:ln w="9525">
            <a:noFill/>
            <a:miter lim="800000"/>
            <a:headEnd/>
            <a:tailEnd/>
          </a:ln>
        </p:spPr>
      </p:pic>
      <p:pic>
        <p:nvPicPr>
          <p:cNvPr id="43022" name="Рисунок 11"/>
          <p:cNvPicPr>
            <a:picLocks noChangeAspect="1"/>
          </p:cNvPicPr>
          <p:nvPr/>
        </p:nvPicPr>
        <p:blipFill>
          <a:blip r:embed="rId9"/>
          <a:srcRect/>
          <a:stretch>
            <a:fillRect/>
          </a:stretch>
        </p:blipFill>
        <p:spPr bwMode="auto">
          <a:xfrm>
            <a:off x="7191375" y="5180013"/>
            <a:ext cx="1771650" cy="1327150"/>
          </a:xfrm>
          <a:prstGeom prst="rect">
            <a:avLst/>
          </a:prstGeom>
          <a:noFill/>
          <a:ln w="9525">
            <a:noFill/>
            <a:miter lim="800000"/>
            <a:headEnd/>
            <a:tailEnd/>
          </a:ln>
        </p:spPr>
      </p:pic>
      <p:sp>
        <p:nvSpPr>
          <p:cNvPr id="25" name="Прямоугольник: скругленные углы 24"/>
          <p:cNvSpPr/>
          <p:nvPr/>
        </p:nvSpPr>
        <p:spPr>
          <a:xfrm>
            <a:off x="5776913" y="6397625"/>
            <a:ext cx="3186112" cy="406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Cambria Math" pitchFamily="18" charset="0"/>
                <a:cs typeface="Arial" charset="0"/>
              </a:rPr>
              <a:t>Виртуальная экскурсия в операционный блок</a:t>
            </a:r>
          </a:p>
        </p:txBody>
      </p:sp>
      <p:pic>
        <p:nvPicPr>
          <p:cNvPr id="43024" name="Рисунок 15"/>
          <p:cNvPicPr>
            <a:picLocks noChangeAspect="1"/>
          </p:cNvPicPr>
          <p:nvPr/>
        </p:nvPicPr>
        <p:blipFill>
          <a:blip r:embed="rId10"/>
          <a:srcRect b="18863"/>
          <a:stretch>
            <a:fillRect/>
          </a:stretch>
        </p:blipFill>
        <p:spPr bwMode="auto">
          <a:xfrm>
            <a:off x="9750425" y="5086350"/>
            <a:ext cx="1227138" cy="1327150"/>
          </a:xfrm>
          <a:prstGeom prst="rect">
            <a:avLst/>
          </a:prstGeom>
          <a:noFill/>
          <a:ln w="9525">
            <a:noFill/>
            <a:miter lim="800000"/>
            <a:headEnd/>
            <a:tailEnd/>
          </a:ln>
        </p:spPr>
      </p:pic>
      <p:sp>
        <p:nvSpPr>
          <p:cNvPr id="27" name="Прямоугольник: скругленные углы 26"/>
          <p:cNvSpPr/>
          <p:nvPr/>
        </p:nvSpPr>
        <p:spPr>
          <a:xfrm>
            <a:off x="9045575" y="6402388"/>
            <a:ext cx="2822575" cy="3968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Cambria Math" pitchFamily="18" charset="0"/>
                <a:cs typeface="Arial" charset="0"/>
              </a:rPr>
              <a:t>Виртуальная экскурсия в </a:t>
            </a:r>
            <a:r>
              <a:rPr lang="ru-RU" sz="1200" dirty="0" err="1">
                <a:solidFill>
                  <a:schemeClr val="tx1"/>
                </a:solidFill>
                <a:latin typeface="Cambria Math" pitchFamily="18" charset="0"/>
                <a:cs typeface="Arial" charset="0"/>
              </a:rPr>
              <a:t>барбершоп</a:t>
            </a:r>
            <a:endParaRPr lang="ru-RU" sz="1200" dirty="0">
              <a:solidFill>
                <a:schemeClr val="tx1"/>
              </a:solidFill>
              <a:latin typeface="Cambria Math" pitchFamily="18" charset="0"/>
              <a:cs typeface="Arial" charset="0"/>
            </a:endParaRPr>
          </a:p>
        </p:txBody>
      </p:sp>
      <p:pic>
        <p:nvPicPr>
          <p:cNvPr id="43026" name="Picture 16" descr="image-29-03-23-02-44-7"/>
          <p:cNvPicPr>
            <a:picLocks noChangeAspect="1" noChangeArrowheads="1"/>
          </p:cNvPicPr>
          <p:nvPr/>
        </p:nvPicPr>
        <p:blipFill>
          <a:blip r:embed="rId11"/>
          <a:srcRect/>
          <a:stretch>
            <a:fillRect/>
          </a:stretch>
        </p:blipFill>
        <p:spPr bwMode="auto">
          <a:xfrm>
            <a:off x="7745413" y="1109663"/>
            <a:ext cx="1127125" cy="1503362"/>
          </a:xfrm>
          <a:prstGeom prst="rect">
            <a:avLst/>
          </a:prstGeom>
          <a:noFill/>
          <a:ln w="9525">
            <a:noFill/>
            <a:miter lim="800000"/>
            <a:headEnd/>
            <a:tailEnd/>
          </a:ln>
        </p:spPr>
      </p:pic>
      <p:pic>
        <p:nvPicPr>
          <p:cNvPr id="43027" name="Picture 12" descr="IMG_3014"/>
          <p:cNvPicPr>
            <a:picLocks noChangeAspect="1" noChangeArrowheads="1"/>
          </p:cNvPicPr>
          <p:nvPr/>
        </p:nvPicPr>
        <p:blipFill>
          <a:blip r:embed="rId12"/>
          <a:srcRect/>
          <a:stretch>
            <a:fillRect/>
          </a:stretch>
        </p:blipFill>
        <p:spPr bwMode="auto">
          <a:xfrm>
            <a:off x="2925763" y="1092200"/>
            <a:ext cx="1819275" cy="1365250"/>
          </a:xfrm>
          <a:prstGeom prst="rect">
            <a:avLst/>
          </a:prstGeom>
          <a:noFill/>
          <a:ln w="9525">
            <a:noFill/>
            <a:miter lim="800000"/>
            <a:headEnd/>
            <a:tailEnd/>
          </a:ln>
        </p:spPr>
      </p:pic>
      <p:pic>
        <p:nvPicPr>
          <p:cNvPr id="43028" name="Picture 20" descr="image-29-03-23-02-44-4"/>
          <p:cNvPicPr>
            <a:picLocks noChangeAspect="1" noChangeArrowheads="1"/>
          </p:cNvPicPr>
          <p:nvPr/>
        </p:nvPicPr>
        <p:blipFill>
          <a:blip r:embed="rId13"/>
          <a:srcRect/>
          <a:stretch>
            <a:fillRect/>
          </a:stretch>
        </p:blipFill>
        <p:spPr bwMode="auto">
          <a:xfrm>
            <a:off x="5699125" y="1104900"/>
            <a:ext cx="1143000" cy="1524000"/>
          </a:xfrm>
          <a:prstGeom prst="rect">
            <a:avLst/>
          </a:prstGeom>
          <a:noFill/>
          <a:ln w="9525">
            <a:noFill/>
            <a:miter lim="800000"/>
            <a:headEnd/>
            <a:tailEnd/>
          </a:ln>
        </p:spPr>
      </p:pic>
      <p:pic>
        <p:nvPicPr>
          <p:cNvPr id="43029" name="Picture 16" descr="IMG_3007"/>
          <p:cNvPicPr>
            <a:picLocks noChangeAspect="1" noChangeArrowheads="1"/>
          </p:cNvPicPr>
          <p:nvPr/>
        </p:nvPicPr>
        <p:blipFill>
          <a:blip r:embed="rId14"/>
          <a:srcRect/>
          <a:stretch>
            <a:fillRect/>
          </a:stretch>
        </p:blipFill>
        <p:spPr bwMode="auto">
          <a:xfrm>
            <a:off x="9726613" y="1071563"/>
            <a:ext cx="1130300" cy="1506537"/>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трелка: шеврон 9"/>
          <p:cNvSpPr/>
          <p:nvPr/>
        </p:nvSpPr>
        <p:spPr>
          <a:xfrm>
            <a:off x="352425" y="141288"/>
            <a:ext cx="2686050" cy="1108075"/>
          </a:xfrm>
          <a:prstGeom prst="chevron">
            <a:avLst/>
          </a:prstGeom>
          <a:solidFill>
            <a:srgbClr val="FFC0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400" b="1" u="sng" dirty="0">
                <a:solidFill>
                  <a:schemeClr val="tx1"/>
                </a:solidFill>
                <a:latin typeface="Bahnschrift SemiBold" panose="020B0502040204020203" pitchFamily="34" charset="0"/>
              </a:rPr>
              <a:t>ШАГ 3</a:t>
            </a:r>
          </a:p>
          <a:p>
            <a:pPr algn="ctr" fontAlgn="auto">
              <a:spcBef>
                <a:spcPts val="0"/>
              </a:spcBef>
              <a:spcAft>
                <a:spcPts val="0"/>
              </a:spcAft>
              <a:defRPr/>
            </a:pPr>
            <a:r>
              <a:rPr lang="ru-RU" sz="1200" b="1" dirty="0">
                <a:solidFill>
                  <a:schemeClr val="tx1"/>
                </a:solidFill>
                <a:latin typeface="Bahnschrift SemiBold" panose="020B0502040204020203" pitchFamily="34" charset="0"/>
              </a:rPr>
              <a:t>Проведение практикумов «Моя профессия»</a:t>
            </a:r>
          </a:p>
        </p:txBody>
      </p:sp>
      <p:sp>
        <p:nvSpPr>
          <p:cNvPr id="12" name="Прямоугольник: скругленные углы 11"/>
          <p:cNvSpPr/>
          <p:nvPr/>
        </p:nvSpPr>
        <p:spPr>
          <a:xfrm>
            <a:off x="3136900" y="334963"/>
            <a:ext cx="9020175" cy="72231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a:solidFill>
                  <a:schemeClr val="tx1"/>
                </a:solidFill>
                <a:latin typeface="Cambria Math" pitchFamily="18" charset="0"/>
                <a:cs typeface="Arial" charset="0"/>
              </a:rPr>
              <a:t>Цель: включение дошкольников в профессию, обеспечение начальных профориентационных представлений за счет взаимодействия с родителями</a:t>
            </a:r>
            <a:endParaRPr lang="ru-RU" sz="1200" dirty="0">
              <a:solidFill>
                <a:schemeClr val="tx1"/>
              </a:solidFill>
              <a:latin typeface="Cambria Math" pitchFamily="18" charset="0"/>
              <a:cs typeface="Arial" charset="0"/>
            </a:endParaRPr>
          </a:p>
        </p:txBody>
      </p:sp>
      <p:pic>
        <p:nvPicPr>
          <p:cNvPr id="44035" name="Рисунок 16"/>
          <p:cNvPicPr>
            <a:picLocks noChangeAspect="1"/>
          </p:cNvPicPr>
          <p:nvPr/>
        </p:nvPicPr>
        <p:blipFill>
          <a:blip r:embed="rId2"/>
          <a:srcRect/>
          <a:stretch>
            <a:fillRect/>
          </a:stretch>
        </p:blipFill>
        <p:spPr bwMode="auto">
          <a:xfrm>
            <a:off x="1212850" y="1411288"/>
            <a:ext cx="1512888" cy="2017712"/>
          </a:xfrm>
          <a:prstGeom prst="rect">
            <a:avLst/>
          </a:prstGeom>
          <a:noFill/>
          <a:ln w="9525">
            <a:noFill/>
            <a:miter lim="800000"/>
            <a:headEnd/>
            <a:tailEnd/>
          </a:ln>
        </p:spPr>
      </p:pic>
      <p:pic>
        <p:nvPicPr>
          <p:cNvPr id="44036" name="Рисунок 10"/>
          <p:cNvPicPr>
            <a:picLocks noChangeAspect="1"/>
          </p:cNvPicPr>
          <p:nvPr/>
        </p:nvPicPr>
        <p:blipFill>
          <a:blip r:embed="rId3"/>
          <a:srcRect/>
          <a:stretch>
            <a:fillRect/>
          </a:stretch>
        </p:blipFill>
        <p:spPr bwMode="auto">
          <a:xfrm>
            <a:off x="3136900" y="1411288"/>
            <a:ext cx="2690813" cy="2017712"/>
          </a:xfrm>
          <a:prstGeom prst="rect">
            <a:avLst/>
          </a:prstGeom>
          <a:noFill/>
          <a:ln w="9525">
            <a:noFill/>
            <a:miter lim="800000"/>
            <a:headEnd/>
            <a:tailEnd/>
          </a:ln>
        </p:spPr>
      </p:pic>
      <p:pic>
        <p:nvPicPr>
          <p:cNvPr id="44037" name="Рисунок 11"/>
          <p:cNvPicPr>
            <a:picLocks noChangeAspect="1"/>
          </p:cNvPicPr>
          <p:nvPr/>
        </p:nvPicPr>
        <p:blipFill>
          <a:blip r:embed="rId4"/>
          <a:srcRect/>
          <a:stretch>
            <a:fillRect/>
          </a:stretch>
        </p:blipFill>
        <p:spPr bwMode="auto">
          <a:xfrm>
            <a:off x="6364288" y="1409700"/>
            <a:ext cx="1514475" cy="2019300"/>
          </a:xfrm>
          <a:prstGeom prst="rect">
            <a:avLst/>
          </a:prstGeom>
          <a:noFill/>
          <a:ln w="9525">
            <a:noFill/>
            <a:miter lim="800000"/>
            <a:headEnd/>
            <a:tailEnd/>
          </a:ln>
        </p:spPr>
      </p:pic>
      <p:pic>
        <p:nvPicPr>
          <p:cNvPr id="44038" name="Рисунок 6"/>
          <p:cNvPicPr>
            <a:picLocks noChangeAspect="1"/>
          </p:cNvPicPr>
          <p:nvPr/>
        </p:nvPicPr>
        <p:blipFill>
          <a:blip r:embed="rId5"/>
          <a:srcRect/>
          <a:stretch>
            <a:fillRect/>
          </a:stretch>
        </p:blipFill>
        <p:spPr bwMode="auto">
          <a:xfrm>
            <a:off x="8301038" y="1595438"/>
            <a:ext cx="3538537" cy="1833562"/>
          </a:xfrm>
          <a:prstGeom prst="rect">
            <a:avLst/>
          </a:prstGeom>
          <a:noFill/>
          <a:ln w="9525">
            <a:noFill/>
            <a:miter lim="800000"/>
            <a:headEnd/>
            <a:tailEnd/>
          </a:ln>
        </p:spPr>
      </p:pic>
      <p:sp>
        <p:nvSpPr>
          <p:cNvPr id="20" name="Стрелка: шеврон 19"/>
          <p:cNvSpPr/>
          <p:nvPr/>
        </p:nvSpPr>
        <p:spPr>
          <a:xfrm>
            <a:off x="352425" y="3638550"/>
            <a:ext cx="2990850" cy="1106488"/>
          </a:xfrm>
          <a:prstGeom prst="chevron">
            <a:avLst/>
          </a:prstGeom>
          <a:solidFill>
            <a:schemeClr val="accent2">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200" b="1" u="sng" dirty="0">
                <a:solidFill>
                  <a:schemeClr val="tx1"/>
                </a:solidFill>
                <a:latin typeface="Bahnschrift SemiBold" panose="020B0502040204020203" pitchFamily="34" charset="0"/>
              </a:rPr>
              <a:t>ШАГ 4</a:t>
            </a:r>
          </a:p>
          <a:p>
            <a:pPr algn="ctr" fontAlgn="auto">
              <a:spcBef>
                <a:spcPts val="0"/>
              </a:spcBef>
              <a:spcAft>
                <a:spcPts val="0"/>
              </a:spcAft>
              <a:defRPr/>
            </a:pPr>
            <a:r>
              <a:rPr lang="ru-RU" sz="1200" b="1" dirty="0">
                <a:solidFill>
                  <a:schemeClr val="tx1"/>
                </a:solidFill>
                <a:latin typeface="Bahnschrift SemiBold" panose="020B0502040204020203" pitchFamily="34" charset="0"/>
              </a:rPr>
              <a:t>Отражение полученных знаний о профессиях в сюжетно-ролевой игре</a:t>
            </a:r>
          </a:p>
        </p:txBody>
      </p:sp>
      <p:sp>
        <p:nvSpPr>
          <p:cNvPr id="21" name="Прямоугольник: скругленные углы 20"/>
          <p:cNvSpPr/>
          <p:nvPr/>
        </p:nvSpPr>
        <p:spPr>
          <a:xfrm>
            <a:off x="3457575" y="3830638"/>
            <a:ext cx="8382000" cy="72231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a:solidFill>
                  <a:schemeClr val="tx1"/>
                </a:solidFill>
                <a:latin typeface="Cambria Math" pitchFamily="18" charset="0"/>
                <a:cs typeface="Arial" charset="0"/>
              </a:rPr>
              <a:t>Цель: расширение знаний о мире профессий и формирование интереса к трудовой деятельности взрослых</a:t>
            </a:r>
            <a:endParaRPr lang="ru-RU" sz="1200" dirty="0">
              <a:solidFill>
                <a:schemeClr val="tx1"/>
              </a:solidFill>
              <a:latin typeface="Cambria Math" pitchFamily="18" charset="0"/>
              <a:cs typeface="Arial" charset="0"/>
            </a:endParaRPr>
          </a:p>
        </p:txBody>
      </p:sp>
      <p:pic>
        <p:nvPicPr>
          <p:cNvPr id="44041" name="Рисунок 20"/>
          <p:cNvPicPr>
            <a:picLocks noChangeAspect="1"/>
          </p:cNvPicPr>
          <p:nvPr/>
        </p:nvPicPr>
        <p:blipFill>
          <a:blip r:embed="rId6"/>
          <a:srcRect l="68190" t="67413" r="2698" b="1598"/>
          <a:stretch>
            <a:fillRect/>
          </a:stretch>
        </p:blipFill>
        <p:spPr bwMode="auto">
          <a:xfrm>
            <a:off x="2260600" y="4922838"/>
            <a:ext cx="1382713" cy="1473200"/>
          </a:xfrm>
          <a:prstGeom prst="rect">
            <a:avLst/>
          </a:prstGeom>
          <a:noFill/>
          <a:ln w="9525">
            <a:noFill/>
            <a:miter lim="800000"/>
            <a:headEnd/>
            <a:tailEnd/>
          </a:ln>
        </p:spPr>
      </p:pic>
      <p:pic>
        <p:nvPicPr>
          <p:cNvPr id="44042" name="Рисунок 18"/>
          <p:cNvPicPr>
            <a:picLocks noChangeAspect="1"/>
          </p:cNvPicPr>
          <p:nvPr/>
        </p:nvPicPr>
        <p:blipFill>
          <a:blip r:embed="rId6"/>
          <a:srcRect l="74513" t="34637" r="1982" b="35689"/>
          <a:stretch>
            <a:fillRect/>
          </a:stretch>
        </p:blipFill>
        <p:spPr bwMode="auto">
          <a:xfrm>
            <a:off x="3984625" y="4954588"/>
            <a:ext cx="1168400" cy="1473200"/>
          </a:xfrm>
          <a:prstGeom prst="rect">
            <a:avLst/>
          </a:prstGeom>
          <a:noFill/>
          <a:ln w="9525">
            <a:noFill/>
            <a:miter lim="800000"/>
            <a:headEnd/>
            <a:tailEnd/>
          </a:ln>
        </p:spPr>
      </p:pic>
      <p:pic>
        <p:nvPicPr>
          <p:cNvPr id="44043" name="Рисунок 15"/>
          <p:cNvPicPr>
            <a:picLocks noChangeAspect="1"/>
          </p:cNvPicPr>
          <p:nvPr/>
        </p:nvPicPr>
        <p:blipFill>
          <a:blip r:embed="rId7"/>
          <a:srcRect l="35060" t="55023" r="33958" b="5704"/>
          <a:stretch>
            <a:fillRect/>
          </a:stretch>
        </p:blipFill>
        <p:spPr bwMode="auto">
          <a:xfrm>
            <a:off x="5541963" y="4954588"/>
            <a:ext cx="1566862" cy="1492250"/>
          </a:xfrm>
          <a:prstGeom prst="rect">
            <a:avLst/>
          </a:prstGeom>
          <a:noFill/>
          <a:ln w="9525">
            <a:noFill/>
            <a:miter lim="800000"/>
            <a:headEnd/>
            <a:tailEnd/>
          </a:ln>
        </p:spPr>
      </p:pic>
      <p:pic>
        <p:nvPicPr>
          <p:cNvPr id="44044" name="Рисунок 8"/>
          <p:cNvPicPr>
            <a:picLocks noChangeAspect="1"/>
          </p:cNvPicPr>
          <p:nvPr/>
        </p:nvPicPr>
        <p:blipFill>
          <a:blip r:embed="rId8"/>
          <a:srcRect/>
          <a:stretch>
            <a:fillRect/>
          </a:stretch>
        </p:blipFill>
        <p:spPr bwMode="auto">
          <a:xfrm>
            <a:off x="7496175" y="4911725"/>
            <a:ext cx="1993900" cy="1495425"/>
          </a:xfrm>
          <a:prstGeom prst="rect">
            <a:avLst/>
          </a:prstGeom>
          <a:noFill/>
          <a:ln w="9525">
            <a:noFill/>
            <a:miter lim="800000"/>
            <a:headEnd/>
            <a:tailEnd/>
          </a:ln>
        </p:spPr>
      </p:pic>
      <p:pic>
        <p:nvPicPr>
          <p:cNvPr id="44045" name="Рисунок 11"/>
          <p:cNvPicPr>
            <a:picLocks noChangeAspect="1"/>
          </p:cNvPicPr>
          <p:nvPr/>
        </p:nvPicPr>
        <p:blipFill>
          <a:blip r:embed="rId9"/>
          <a:srcRect l="63087" t="36069" r="11130" b="28635"/>
          <a:stretch>
            <a:fillRect/>
          </a:stretch>
        </p:blipFill>
        <p:spPr bwMode="auto">
          <a:xfrm>
            <a:off x="9875838" y="4889500"/>
            <a:ext cx="1806575" cy="1492250"/>
          </a:xfrm>
          <a:prstGeom prst="rect">
            <a:avLst/>
          </a:prstGeom>
          <a:noFill/>
          <a:ln w="9525">
            <a:noFill/>
            <a:miter lim="800000"/>
            <a:headEnd/>
            <a:tailEnd/>
          </a:ln>
        </p:spPr>
      </p:pic>
      <p:sp>
        <p:nvSpPr>
          <p:cNvPr id="27" name="Прямоугольник: скругленные углы 26"/>
          <p:cNvSpPr/>
          <p:nvPr/>
        </p:nvSpPr>
        <p:spPr>
          <a:xfrm>
            <a:off x="857250" y="3275013"/>
            <a:ext cx="2074863" cy="2428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Cambria Math" pitchFamily="18" charset="0"/>
                <a:cs typeface="Arial" charset="0"/>
              </a:rPr>
              <a:t>МАМА -  КОНДИТЕР</a:t>
            </a:r>
          </a:p>
        </p:txBody>
      </p:sp>
      <p:sp>
        <p:nvSpPr>
          <p:cNvPr id="28" name="Прямоугольник: скругленные углы 27"/>
          <p:cNvSpPr/>
          <p:nvPr/>
        </p:nvSpPr>
        <p:spPr>
          <a:xfrm>
            <a:off x="3136900" y="3292475"/>
            <a:ext cx="2805113" cy="2571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Cambria Math" pitchFamily="18" charset="0"/>
                <a:cs typeface="Arial" charset="0"/>
              </a:rPr>
              <a:t>ПАПА - СЛЕСАРЬ</a:t>
            </a:r>
          </a:p>
        </p:txBody>
      </p:sp>
      <p:sp>
        <p:nvSpPr>
          <p:cNvPr id="29" name="Прямоугольник: скругленные углы 28"/>
          <p:cNvSpPr/>
          <p:nvPr/>
        </p:nvSpPr>
        <p:spPr>
          <a:xfrm>
            <a:off x="6116638" y="3292475"/>
            <a:ext cx="1984375" cy="2571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Cambria Math" pitchFamily="18" charset="0"/>
                <a:cs typeface="Arial" charset="0"/>
              </a:rPr>
              <a:t>МАМА -  МЕДСЕСТРА</a:t>
            </a:r>
          </a:p>
        </p:txBody>
      </p:sp>
      <p:sp>
        <p:nvSpPr>
          <p:cNvPr id="30" name="Прямоугольник: скругленные углы 29"/>
          <p:cNvSpPr/>
          <p:nvPr/>
        </p:nvSpPr>
        <p:spPr>
          <a:xfrm>
            <a:off x="8301038" y="3275013"/>
            <a:ext cx="3538537" cy="2555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chemeClr val="tx1"/>
                </a:solidFill>
                <a:latin typeface="Cambria Math" pitchFamily="18" charset="0"/>
                <a:cs typeface="Arial" charset="0"/>
              </a:rPr>
              <a:t>ПАПА И МАМА – РАБОТНИКИ ПОЛИЦИИ</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85788" y="630238"/>
            <a:ext cx="5984875" cy="7842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rgbClr val="002060"/>
                </a:solidFill>
                <a:latin typeface="Times New Roman" pitchFamily="18" charset="0"/>
                <a:cs typeface="Times New Roman" pitchFamily="18" charset="0"/>
              </a:rPr>
              <a:t>изучение отношения родителей к организации работы по ранней профориентации детей старшего дошкольного возраста через анкетирование и опросы</a:t>
            </a:r>
          </a:p>
        </p:txBody>
      </p:sp>
      <p:sp>
        <p:nvSpPr>
          <p:cNvPr id="3" name="Скругленный прямоугольник 2"/>
          <p:cNvSpPr/>
          <p:nvPr/>
        </p:nvSpPr>
        <p:spPr>
          <a:xfrm>
            <a:off x="585788" y="1539875"/>
            <a:ext cx="6013450" cy="80803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rgbClr val="002060"/>
                </a:solidFill>
                <a:latin typeface="Times New Roman" pitchFamily="18" charset="0"/>
                <a:cs typeface="Times New Roman" pitchFamily="18" charset="0"/>
              </a:rPr>
              <a:t>Принимают участие в пополнении развивающей предметно-пространственной среды группы (центр «Лаборатория профессий»)  изготовление атрибутов для сюжетно-ролевых игр</a:t>
            </a:r>
          </a:p>
        </p:txBody>
      </p:sp>
      <p:sp>
        <p:nvSpPr>
          <p:cNvPr id="4" name="Скругленный прямоугольник 3"/>
          <p:cNvSpPr/>
          <p:nvPr/>
        </p:nvSpPr>
        <p:spPr>
          <a:xfrm>
            <a:off x="571500" y="2550464"/>
            <a:ext cx="6027738" cy="4540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a:solidFill>
                  <a:srgbClr val="002060"/>
                </a:solidFill>
                <a:latin typeface="Times New Roman" pitchFamily="18" charset="0"/>
                <a:cs typeface="Times New Roman" pitchFamily="18" charset="0"/>
              </a:rPr>
              <a:t>Участие в конкурсах, выставках</a:t>
            </a:r>
          </a:p>
        </p:txBody>
      </p:sp>
      <p:sp>
        <p:nvSpPr>
          <p:cNvPr id="5" name="Скругленный прямоугольник 4"/>
          <p:cNvSpPr/>
          <p:nvPr/>
        </p:nvSpPr>
        <p:spPr>
          <a:xfrm>
            <a:off x="565608" y="5322888"/>
            <a:ext cx="6033630" cy="81438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rgbClr val="002060"/>
                </a:solidFill>
                <a:latin typeface="Times New Roman" pitchFamily="18" charset="0"/>
                <a:cs typeface="Times New Roman" pitchFamily="18" charset="0"/>
              </a:rPr>
              <a:t>Размещение информации для родителей по вопросу ранней профориентации на информационных стендах и сайте ДОУ </a:t>
            </a:r>
          </a:p>
        </p:txBody>
      </p:sp>
      <p:sp>
        <p:nvSpPr>
          <p:cNvPr id="8" name="Скругленный прямоугольник 7"/>
          <p:cNvSpPr/>
          <p:nvPr/>
        </p:nvSpPr>
        <p:spPr>
          <a:xfrm>
            <a:off x="565607" y="3249613"/>
            <a:ext cx="6027737" cy="6461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a:solidFill>
                  <a:srgbClr val="002060"/>
                </a:solidFill>
                <a:latin typeface="Times New Roman" pitchFamily="18" charset="0"/>
                <a:cs typeface="Times New Roman" pitchFamily="18" charset="0"/>
              </a:rPr>
              <a:t>Гость группы: рассказы родителей о своей профессии </a:t>
            </a:r>
          </a:p>
        </p:txBody>
      </p:sp>
      <p:pic>
        <p:nvPicPr>
          <p:cNvPr id="45062" name="Picture 2"/>
          <p:cNvPicPr>
            <a:picLocks noChangeAspect="1" noChangeArrowheads="1"/>
          </p:cNvPicPr>
          <p:nvPr/>
        </p:nvPicPr>
        <p:blipFill>
          <a:blip r:embed="rId2"/>
          <a:srcRect/>
          <a:stretch>
            <a:fillRect/>
          </a:stretch>
        </p:blipFill>
        <p:spPr bwMode="auto">
          <a:xfrm>
            <a:off x="7143750" y="5137150"/>
            <a:ext cx="1912938" cy="2632075"/>
          </a:xfrm>
          <a:prstGeom prst="rect">
            <a:avLst/>
          </a:prstGeom>
          <a:noFill/>
          <a:ln w="9525">
            <a:noFill/>
            <a:miter lim="800000"/>
            <a:headEnd/>
            <a:tailEnd/>
          </a:ln>
        </p:spPr>
      </p:pic>
      <p:pic>
        <p:nvPicPr>
          <p:cNvPr id="45063" name="Picture 3"/>
          <p:cNvPicPr>
            <a:picLocks noChangeAspect="1" noChangeArrowheads="1"/>
          </p:cNvPicPr>
          <p:nvPr/>
        </p:nvPicPr>
        <p:blipFill>
          <a:blip r:embed="rId3"/>
          <a:srcRect/>
          <a:stretch>
            <a:fillRect/>
          </a:stretch>
        </p:blipFill>
        <p:spPr bwMode="auto">
          <a:xfrm>
            <a:off x="9056688" y="325438"/>
            <a:ext cx="1762125" cy="2644775"/>
          </a:xfrm>
          <a:prstGeom prst="rect">
            <a:avLst/>
          </a:prstGeom>
          <a:noFill/>
          <a:ln w="9525">
            <a:noFill/>
            <a:miter lim="800000"/>
            <a:headEnd/>
            <a:tailEnd/>
          </a:ln>
        </p:spPr>
      </p:pic>
      <p:pic>
        <p:nvPicPr>
          <p:cNvPr id="40968" name="Picture 4"/>
          <p:cNvPicPr>
            <a:picLocks noChangeAspect="1" noChangeArrowheads="1"/>
          </p:cNvPicPr>
          <p:nvPr/>
        </p:nvPicPr>
        <p:blipFill>
          <a:blip r:embed="rId4" cstate="print"/>
          <a:srcRect/>
          <a:stretch>
            <a:fillRect/>
          </a:stretch>
        </p:blipFill>
        <p:spPr bwMode="auto">
          <a:xfrm>
            <a:off x="6862025" y="544477"/>
            <a:ext cx="1804987" cy="2657475"/>
          </a:xfrm>
          <a:prstGeom prst="rect">
            <a:avLst/>
          </a:prstGeom>
          <a:ln>
            <a:noFill/>
          </a:ln>
          <a:effectLst>
            <a:softEdge rad="112500"/>
          </a:effectLst>
        </p:spPr>
      </p:pic>
      <p:pic>
        <p:nvPicPr>
          <p:cNvPr id="2055" name="Picture 7" descr="https://12sadprimdou.ru/thumb/2/vWfms5xSJPLqjukjlvWyxg/r/d/img_9363.jpg"/>
          <p:cNvPicPr>
            <a:picLocks noChangeAspect="1" noChangeArrowheads="1"/>
          </p:cNvPicPr>
          <p:nvPr/>
        </p:nvPicPr>
        <p:blipFill rotWithShape="1">
          <a:blip r:embed="rId5"/>
          <a:srcRect l="11984" t="27122" r="8488" b="7150"/>
          <a:stretch/>
        </p:blipFill>
        <p:spPr bwMode="auto">
          <a:xfrm>
            <a:off x="7369175" y="1895475"/>
            <a:ext cx="2182813" cy="1354138"/>
          </a:xfrm>
          <a:prstGeom prst="rect">
            <a:avLst/>
          </a:prstGeom>
          <a:ln>
            <a:noFill/>
          </a:ln>
          <a:effectLst>
            <a:outerShdw blurRad="292100" dist="139700" dir="2700000" algn="tl" rotWithShape="0">
              <a:srgbClr val="333333">
                <a:alpha val="65000"/>
              </a:srgbClr>
            </a:outerShdw>
          </a:effectLst>
        </p:spPr>
      </p:pic>
      <p:pic>
        <p:nvPicPr>
          <p:cNvPr id="14" name="Picture 4"/>
          <p:cNvPicPr>
            <a:picLocks noChangeAspect="1" noChangeArrowheads="1"/>
          </p:cNvPicPr>
          <p:nvPr/>
        </p:nvPicPr>
        <p:blipFill>
          <a:blip r:embed="rId6" cstate="print"/>
          <a:srcRect l="9737"/>
          <a:stretch>
            <a:fillRect/>
          </a:stretch>
        </p:blipFill>
        <p:spPr bwMode="auto">
          <a:xfrm>
            <a:off x="9845848" y="1862948"/>
            <a:ext cx="1804986" cy="14916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Скругленный прямоугольник 15"/>
          <p:cNvSpPr/>
          <p:nvPr/>
        </p:nvSpPr>
        <p:spPr>
          <a:xfrm>
            <a:off x="3257550" y="168275"/>
            <a:ext cx="5083175" cy="336550"/>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a:solidFill>
                  <a:schemeClr val="tx1"/>
                </a:solidFill>
                <a:latin typeface="Constantia" pitchFamily="18" charset="0"/>
                <a:cs typeface="Arial" charset="0"/>
              </a:rPr>
              <a:t>ВЗАИМОДЕЙСТВИЕ С СЕМЬЕЙ</a:t>
            </a:r>
          </a:p>
        </p:txBody>
      </p:sp>
      <p:pic>
        <p:nvPicPr>
          <p:cNvPr id="54273" name="Picture 1"/>
          <p:cNvPicPr>
            <a:picLocks noChangeAspect="1" noChangeArrowheads="1"/>
          </p:cNvPicPr>
          <p:nvPr/>
        </p:nvPicPr>
        <p:blipFill>
          <a:blip r:embed="rId7" cstate="print"/>
          <a:srcRect l="7745" t="11899" r="3839" b="7748"/>
          <a:stretch>
            <a:fillRect/>
          </a:stretch>
        </p:blipFill>
        <p:spPr bwMode="auto">
          <a:xfrm>
            <a:off x="9937343" y="5208017"/>
            <a:ext cx="2044092" cy="1044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Скругленный прямоугольник 3"/>
          <p:cNvSpPr/>
          <p:nvPr/>
        </p:nvSpPr>
        <p:spPr>
          <a:xfrm>
            <a:off x="571500" y="4078288"/>
            <a:ext cx="6033630" cy="812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rgbClr val="002060"/>
                </a:solidFill>
                <a:latin typeface="Times New Roman" pitchFamily="18" charset="0"/>
                <a:cs typeface="Times New Roman" pitchFamily="18" charset="0"/>
              </a:rPr>
              <a:t>Размещение на стендах интерактивных игр с использование </a:t>
            </a:r>
            <a:r>
              <a:rPr lang="en-US" sz="1400" dirty="0">
                <a:solidFill>
                  <a:srgbClr val="002060"/>
                </a:solidFill>
                <a:latin typeface="Times New Roman" pitchFamily="18" charset="0"/>
                <a:cs typeface="Times New Roman" pitchFamily="18" charset="0"/>
              </a:rPr>
              <a:t>QR</a:t>
            </a:r>
            <a:r>
              <a:rPr lang="ru-RU" sz="1400" dirty="0">
                <a:solidFill>
                  <a:srgbClr val="002060"/>
                </a:solidFill>
                <a:latin typeface="Times New Roman" pitchFamily="18" charset="0"/>
                <a:cs typeface="Times New Roman" pitchFamily="18" charset="0"/>
              </a:rPr>
              <a:t>кодов</a:t>
            </a:r>
            <a:r>
              <a:rPr lang="en-US" sz="1400" dirty="0">
                <a:solidFill>
                  <a:srgbClr val="002060"/>
                </a:solidFill>
                <a:latin typeface="Times New Roman" pitchFamily="18" charset="0"/>
                <a:cs typeface="Times New Roman" pitchFamily="18" charset="0"/>
              </a:rPr>
              <a:t> </a:t>
            </a:r>
            <a:endParaRPr lang="ru-RU" sz="1400" dirty="0">
              <a:solidFill>
                <a:srgbClr val="002060"/>
              </a:solidFill>
              <a:latin typeface="Times New Roman" pitchFamily="18" charset="0"/>
              <a:cs typeface="Times New Roman" pitchFamily="18" charset="0"/>
            </a:endParaRPr>
          </a:p>
        </p:txBody>
      </p:sp>
      <p:pic>
        <p:nvPicPr>
          <p:cNvPr id="45070" name="Рисунок 6"/>
          <p:cNvPicPr>
            <a:picLocks noChangeAspect="1"/>
          </p:cNvPicPr>
          <p:nvPr/>
        </p:nvPicPr>
        <p:blipFill>
          <a:blip r:embed="rId8"/>
          <a:srcRect l="8612" r="13939"/>
          <a:stretch>
            <a:fillRect/>
          </a:stretch>
        </p:blipFill>
        <p:spPr bwMode="auto">
          <a:xfrm>
            <a:off x="6891338" y="3541713"/>
            <a:ext cx="1862137" cy="1352550"/>
          </a:xfrm>
          <a:prstGeom prst="rect">
            <a:avLst/>
          </a:prstGeom>
          <a:noFill/>
          <a:ln w="9525">
            <a:noFill/>
            <a:miter lim="800000"/>
            <a:headEnd/>
            <a:tailEnd/>
          </a:ln>
        </p:spPr>
      </p:pic>
      <p:pic>
        <p:nvPicPr>
          <p:cNvPr id="45071" name="Рисунок 11"/>
          <p:cNvPicPr>
            <a:picLocks noChangeAspect="1"/>
          </p:cNvPicPr>
          <p:nvPr/>
        </p:nvPicPr>
        <p:blipFill>
          <a:blip r:embed="rId9"/>
          <a:srcRect l="8611" r="11258"/>
          <a:stretch>
            <a:fillRect/>
          </a:stretch>
        </p:blipFill>
        <p:spPr bwMode="auto">
          <a:xfrm>
            <a:off x="10220325" y="3541713"/>
            <a:ext cx="1682750" cy="1182687"/>
          </a:xfrm>
          <a:prstGeom prst="rect">
            <a:avLst/>
          </a:prstGeom>
          <a:noFill/>
          <a:ln w="9525">
            <a:noFill/>
            <a:miter lim="800000"/>
            <a:headEnd/>
            <a:tailEnd/>
          </a:ln>
        </p:spPr>
      </p:pic>
      <p:pic>
        <p:nvPicPr>
          <p:cNvPr id="45072" name="Рисунок 9"/>
          <p:cNvPicPr>
            <a:picLocks noChangeAspect="1"/>
          </p:cNvPicPr>
          <p:nvPr/>
        </p:nvPicPr>
        <p:blipFill>
          <a:blip r:embed="rId10"/>
          <a:srcRect l="5785" r="13881"/>
          <a:stretch>
            <a:fillRect/>
          </a:stretch>
        </p:blipFill>
        <p:spPr bwMode="auto">
          <a:xfrm>
            <a:off x="8667750" y="3932238"/>
            <a:ext cx="1685925" cy="1182687"/>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2989263" y="217488"/>
            <a:ext cx="6165850" cy="622300"/>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rgbClr val="000000"/>
                </a:solidFill>
                <a:latin typeface="Constantia" pitchFamily="18" charset="0"/>
                <a:cs typeface="Arial" charset="0"/>
              </a:rPr>
              <a:t>ДЕЯТЕЛЬНОСТНЫЙ АСПЕКТ ОПЫТА</a:t>
            </a:r>
          </a:p>
          <a:p>
            <a:pPr algn="ctr">
              <a:defRPr/>
            </a:pPr>
            <a:r>
              <a:rPr lang="en-US" b="1" dirty="0">
                <a:solidFill>
                  <a:srgbClr val="000000"/>
                </a:solidFill>
                <a:latin typeface="Constantia" pitchFamily="18" charset="0"/>
                <a:cs typeface="Arial" charset="0"/>
              </a:rPr>
              <a:t>III </a:t>
            </a:r>
            <a:r>
              <a:rPr lang="ru-RU" b="1" dirty="0">
                <a:solidFill>
                  <a:srgbClr val="000000"/>
                </a:solidFill>
                <a:latin typeface="Constantia" pitchFamily="18" charset="0"/>
                <a:cs typeface="Arial" charset="0"/>
              </a:rPr>
              <a:t>ЭТАП:</a:t>
            </a:r>
          </a:p>
        </p:txBody>
      </p:sp>
      <p:sp>
        <p:nvSpPr>
          <p:cNvPr id="2" name="Скругленный прямоугольник 2"/>
          <p:cNvSpPr/>
          <p:nvPr/>
        </p:nvSpPr>
        <p:spPr>
          <a:xfrm>
            <a:off x="131763" y="1323255"/>
            <a:ext cx="2098675" cy="825500"/>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a:solidFill>
                  <a:srgbClr val="000000"/>
                </a:solidFill>
                <a:latin typeface="Constantia" pitchFamily="18" charset="0"/>
                <a:cs typeface="Arial" charset="0"/>
              </a:rPr>
              <a:t>ВОСПИТАТЕЛЬ</a:t>
            </a:r>
          </a:p>
        </p:txBody>
      </p:sp>
      <p:sp>
        <p:nvSpPr>
          <p:cNvPr id="4" name="Скругленный прямоугольник 2"/>
          <p:cNvSpPr/>
          <p:nvPr/>
        </p:nvSpPr>
        <p:spPr>
          <a:xfrm>
            <a:off x="131763" y="3582988"/>
            <a:ext cx="2122487" cy="417512"/>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a:solidFill>
                  <a:srgbClr val="000000"/>
                </a:solidFill>
                <a:latin typeface="Constantia" pitchFamily="18" charset="0"/>
                <a:cs typeface="Arial" charset="0"/>
              </a:rPr>
              <a:t>ДЕТИ</a:t>
            </a:r>
          </a:p>
        </p:txBody>
      </p:sp>
      <p:sp>
        <p:nvSpPr>
          <p:cNvPr id="5" name="Скругленный прямоугольник 2"/>
          <p:cNvSpPr/>
          <p:nvPr/>
        </p:nvSpPr>
        <p:spPr>
          <a:xfrm>
            <a:off x="185738" y="5238750"/>
            <a:ext cx="2073275" cy="417513"/>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a:solidFill>
                  <a:srgbClr val="000000"/>
                </a:solidFill>
                <a:latin typeface="Constantia" pitchFamily="18" charset="0"/>
                <a:cs typeface="Arial" charset="0"/>
              </a:rPr>
              <a:t>РОДИТЕЛИ</a:t>
            </a:r>
          </a:p>
        </p:txBody>
      </p:sp>
      <p:sp>
        <p:nvSpPr>
          <p:cNvPr id="46085" name="Скругленный прямоугольник 2"/>
          <p:cNvSpPr>
            <a:spLocks noChangeArrowheads="1"/>
          </p:cNvSpPr>
          <p:nvPr/>
        </p:nvSpPr>
        <p:spPr bwMode="auto">
          <a:xfrm>
            <a:off x="2327275" y="960913"/>
            <a:ext cx="9655175" cy="1355726"/>
          </a:xfrm>
          <a:prstGeom prst="roundRect">
            <a:avLst>
              <a:gd name="adj" fmla="val 16667"/>
            </a:avLst>
          </a:prstGeom>
          <a:solidFill>
            <a:srgbClr val="EAF1F6"/>
          </a:solidFill>
          <a:ln w="28575" algn="ctr">
            <a:solidFill>
              <a:srgbClr val="A75F0A"/>
            </a:solidFill>
            <a:round/>
            <a:headEnd/>
            <a:tailEnd/>
          </a:ln>
        </p:spPr>
        <p:txBody>
          <a:bodyPr anchor="ctr"/>
          <a:lstStyle/>
          <a:p>
            <a:pPr>
              <a:buFont typeface="Wingdings" pitchFamily="2" charset="2"/>
              <a:buChar char="Ø"/>
            </a:pPr>
            <a:r>
              <a:rPr lang="ru-RU" sz="1600" dirty="0">
                <a:latin typeface="Times New Roman" pitchFamily="18" charset="0"/>
                <a:cs typeface="Times New Roman" pitchFamily="18" charset="0"/>
              </a:rPr>
              <a:t> Обобщен опыт работы по ранней профориентации детей старшего дошкольного возраста </a:t>
            </a:r>
          </a:p>
          <a:p>
            <a:pPr>
              <a:buFont typeface="Wingdings" pitchFamily="2" charset="2"/>
              <a:buChar char="Ø"/>
            </a:pPr>
            <a:r>
              <a:rPr lang="ru-RU" sz="1600" dirty="0">
                <a:latin typeface="Times New Roman" pitchFamily="18" charset="0"/>
                <a:cs typeface="Times New Roman" pitchFamily="18" charset="0"/>
              </a:rPr>
              <a:t> Проведены мастер- классы для воспитателей ДОУ </a:t>
            </a:r>
          </a:p>
          <a:p>
            <a:pPr>
              <a:buFont typeface="Wingdings" pitchFamily="2" charset="2"/>
              <a:buChar char="Ø"/>
            </a:pPr>
            <a:r>
              <a:rPr lang="ru-RU" sz="1600" dirty="0">
                <a:latin typeface="Times New Roman" pitchFamily="18" charset="0"/>
                <a:cs typeface="Times New Roman" pitchFamily="18" charset="0"/>
              </a:rPr>
              <a:t> Представлен опыт работы на муниципальном, региональном и федеральном уровне </a:t>
            </a:r>
          </a:p>
          <a:p>
            <a:pPr>
              <a:buFont typeface="Wingdings" pitchFamily="2" charset="2"/>
              <a:buChar char="Ø"/>
            </a:pPr>
            <a:r>
              <a:rPr lang="ru-RU" sz="1600" dirty="0">
                <a:latin typeface="Times New Roman" pitchFamily="18" charset="0"/>
                <a:cs typeface="Times New Roman" pitchFamily="18" charset="0"/>
              </a:rPr>
              <a:t> Организованы и проведены совместные детско-родительские развлечения и проекты</a:t>
            </a:r>
            <a:endParaRPr lang="ru-RU" sz="1600" dirty="0">
              <a:solidFill>
                <a:srgbClr val="000000"/>
              </a:solidFill>
              <a:latin typeface="Times New Roman" pitchFamily="18" charset="0"/>
              <a:cs typeface="Times New Roman" pitchFamily="18" charset="0"/>
            </a:endParaRPr>
          </a:p>
        </p:txBody>
      </p:sp>
      <p:sp>
        <p:nvSpPr>
          <p:cNvPr id="46086" name="Скругленный прямоугольник 2"/>
          <p:cNvSpPr>
            <a:spLocks noChangeArrowheads="1"/>
          </p:cNvSpPr>
          <p:nvPr/>
        </p:nvSpPr>
        <p:spPr bwMode="auto">
          <a:xfrm>
            <a:off x="2327275" y="2437764"/>
            <a:ext cx="9631363" cy="2407613"/>
          </a:xfrm>
          <a:prstGeom prst="roundRect">
            <a:avLst>
              <a:gd name="adj" fmla="val 16667"/>
            </a:avLst>
          </a:prstGeom>
          <a:solidFill>
            <a:srgbClr val="EAF1F6"/>
          </a:solidFill>
          <a:ln w="28575" algn="ctr">
            <a:solidFill>
              <a:srgbClr val="A75F0A"/>
            </a:solidFill>
            <a:round/>
            <a:headEnd/>
            <a:tailEnd/>
          </a:ln>
        </p:spPr>
        <p:txBody>
          <a:bodyPr anchor="ctr"/>
          <a:lstStyle/>
          <a:p>
            <a:r>
              <a:rPr lang="ru-RU" sz="1600" b="1" dirty="0">
                <a:latin typeface="Times New Roman" pitchFamily="18" charset="0"/>
                <a:cs typeface="Times New Roman" pitchFamily="18" charset="0"/>
              </a:rPr>
              <a:t>Ожидаемые результаты:</a:t>
            </a:r>
          </a:p>
          <a:p>
            <a:pPr marL="285750" indent="-285750">
              <a:buFont typeface="Wingdings" panose="05000000000000000000" pitchFamily="2" charset="2"/>
              <a:buChar char="Ø"/>
            </a:pPr>
            <a:r>
              <a:rPr lang="ru-RU" sz="1600" dirty="0">
                <a:latin typeface="Times New Roman" pitchFamily="18" charset="0"/>
                <a:cs typeface="Times New Roman" pitchFamily="18" charset="0"/>
              </a:rPr>
              <a:t> У детей сформированы системные знания о труде взрослых;</a:t>
            </a:r>
          </a:p>
          <a:p>
            <a:pPr marL="285750" indent="-285750">
              <a:buFont typeface="Wingdings" panose="05000000000000000000" pitchFamily="2" charset="2"/>
              <a:buChar char="Ø"/>
            </a:pPr>
            <a:r>
              <a:rPr lang="ru-RU" sz="1600" dirty="0">
                <a:latin typeface="Times New Roman" pitchFamily="18" charset="0"/>
                <a:cs typeface="Times New Roman" pitchFamily="18" charset="0"/>
              </a:rPr>
              <a:t> Понимают социальную значимость труда людей разных профессий;</a:t>
            </a:r>
          </a:p>
          <a:p>
            <a:pPr marL="285750" indent="-285750">
              <a:buFont typeface="Wingdings" panose="05000000000000000000" pitchFamily="2" charset="2"/>
              <a:buChar char="Ø"/>
            </a:pPr>
            <a:r>
              <a:rPr lang="ru-RU" sz="1600" dirty="0">
                <a:latin typeface="Times New Roman" pitchFamily="18" charset="0"/>
                <a:cs typeface="Times New Roman" pitchFamily="18" charset="0"/>
              </a:rPr>
              <a:t> Проявляют интерес к миру профессий и ценностное отношение к современным видам профессиональной деятельности;</a:t>
            </a:r>
          </a:p>
          <a:p>
            <a:pPr marL="285750" indent="-285750">
              <a:buFont typeface="Wingdings" panose="05000000000000000000" pitchFamily="2" charset="2"/>
              <a:buChar char="Ø"/>
            </a:pPr>
            <a:r>
              <a:rPr lang="ru-RU" sz="1600" dirty="0">
                <a:latin typeface="Times New Roman" pitchFamily="18" charset="0"/>
                <a:cs typeface="Times New Roman" pitchFamily="18" charset="0"/>
              </a:rPr>
              <a:t> Проявляют желание трудиться в разных видах труда;</a:t>
            </a:r>
          </a:p>
          <a:p>
            <a:pPr marL="285750" indent="-285750">
              <a:buFont typeface="Wingdings" panose="05000000000000000000" pitchFamily="2" charset="2"/>
              <a:buChar char="Ø"/>
            </a:pPr>
            <a:r>
              <a:rPr lang="ru-RU" sz="1600" dirty="0">
                <a:latin typeface="Times New Roman" pitchFamily="18" charset="0"/>
                <a:cs typeface="Times New Roman" pitchFamily="18" charset="0"/>
              </a:rPr>
              <a:t> Умеют </a:t>
            </a:r>
            <a:r>
              <a:rPr lang="ru-RU" sz="1600" dirty="0">
                <a:solidFill>
                  <a:schemeClr val="tx1"/>
                </a:solidFill>
                <a:latin typeface="Times New Roman" pitchFamily="18" charset="0"/>
                <a:cs typeface="Calibri" pitchFamily="34" charset="0"/>
              </a:rPr>
              <a:t>планировать деятельность, выполнять простейшие трудовые операции по алгоритму, прикладывать усилия, доводить начатое дело до конца, взаимодействовать с другими, оказывать помощь, ценить результаты своего и чужого труда</a:t>
            </a:r>
            <a:endParaRPr lang="ru-RU" sz="1600" dirty="0">
              <a:latin typeface="Times New Roman" pitchFamily="18" charset="0"/>
              <a:cs typeface="Times New Roman" pitchFamily="18" charset="0"/>
            </a:endParaRPr>
          </a:p>
        </p:txBody>
      </p:sp>
      <p:sp>
        <p:nvSpPr>
          <p:cNvPr id="46087" name="Скругленный прямоугольник 2"/>
          <p:cNvSpPr>
            <a:spLocks noChangeArrowheads="1"/>
          </p:cNvSpPr>
          <p:nvPr/>
        </p:nvSpPr>
        <p:spPr bwMode="auto">
          <a:xfrm>
            <a:off x="2333625" y="4977353"/>
            <a:ext cx="9625013" cy="1148810"/>
          </a:xfrm>
          <a:prstGeom prst="roundRect">
            <a:avLst>
              <a:gd name="adj" fmla="val 16667"/>
            </a:avLst>
          </a:prstGeom>
          <a:solidFill>
            <a:srgbClr val="EAF1F6"/>
          </a:solidFill>
          <a:ln w="28575" algn="ctr">
            <a:solidFill>
              <a:srgbClr val="A75F0A"/>
            </a:solidFill>
            <a:round/>
            <a:headEnd/>
            <a:tailEnd/>
          </a:ln>
        </p:spPr>
        <p:txBody>
          <a:bodyPr anchor="ctr"/>
          <a:lstStyle/>
          <a:p>
            <a:pPr>
              <a:buFont typeface="Wingdings" pitchFamily="2" charset="2"/>
              <a:buChar char="Ø"/>
            </a:pPr>
            <a:r>
              <a:rPr lang="ru-RU" dirty="0">
                <a:solidFill>
                  <a:srgbClr val="000000"/>
                </a:solidFill>
              </a:rPr>
              <a:t> </a:t>
            </a:r>
            <a:r>
              <a:rPr lang="ru-RU" sz="1600" dirty="0">
                <a:solidFill>
                  <a:srgbClr val="000000"/>
                </a:solidFill>
                <a:latin typeface="Times New Roman" pitchFamily="18" charset="0"/>
                <a:cs typeface="Times New Roman" pitchFamily="18" charset="0"/>
              </a:rPr>
              <a:t> </a:t>
            </a:r>
            <a:r>
              <a:rPr lang="ru-RU" sz="1600" dirty="0">
                <a:latin typeface="Times New Roman" pitchFamily="18" charset="0"/>
                <a:cs typeface="Times New Roman" pitchFamily="18" charset="0"/>
              </a:rPr>
              <a:t>Выросла заинтересованность родителей в вопросах ранней профориентации старших дошкольников </a:t>
            </a:r>
          </a:p>
          <a:p>
            <a:pPr>
              <a:buFont typeface="Wingdings" pitchFamily="2" charset="2"/>
              <a:buChar char="Ø"/>
            </a:pPr>
            <a:r>
              <a:rPr lang="ru-RU" sz="1600" dirty="0">
                <a:latin typeface="Times New Roman" pitchFamily="18" charset="0"/>
                <a:cs typeface="Times New Roman" pitchFamily="18" charset="0"/>
              </a:rPr>
              <a:t> Пополнена РППС.</a:t>
            </a:r>
            <a:endParaRPr lang="ru-RU" sz="1400" b="1" dirty="0">
              <a:solidFill>
                <a:srgbClr val="000000"/>
              </a:solidFill>
              <a:latin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2989263" y="217488"/>
            <a:ext cx="6165850" cy="622300"/>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rgbClr val="000000"/>
                </a:solidFill>
                <a:latin typeface="Constantia" pitchFamily="18" charset="0"/>
                <a:cs typeface="Arial" charset="0"/>
              </a:rPr>
              <a:t>УЧАСТИЕ ДЕТЕЙ В КОНКУРСЕ «СТАРТ ПРОФИ»</a:t>
            </a:r>
          </a:p>
        </p:txBody>
      </p:sp>
      <p:pic>
        <p:nvPicPr>
          <p:cNvPr id="47106" name="Рисунок 6"/>
          <p:cNvPicPr>
            <a:picLocks noChangeAspect="1"/>
          </p:cNvPicPr>
          <p:nvPr/>
        </p:nvPicPr>
        <p:blipFill>
          <a:blip r:embed="rId2"/>
          <a:srcRect/>
          <a:stretch>
            <a:fillRect/>
          </a:stretch>
        </p:blipFill>
        <p:spPr bwMode="auto">
          <a:xfrm>
            <a:off x="355600" y="1793875"/>
            <a:ext cx="2884488" cy="2000250"/>
          </a:xfrm>
          <a:prstGeom prst="rect">
            <a:avLst/>
          </a:prstGeom>
          <a:noFill/>
          <a:ln w="9525">
            <a:noFill/>
            <a:miter lim="800000"/>
            <a:headEnd/>
            <a:tailEnd/>
          </a:ln>
        </p:spPr>
      </p:pic>
      <p:pic>
        <p:nvPicPr>
          <p:cNvPr id="47107" name="Picture 4" descr="IMG_20231114_113733"/>
          <p:cNvPicPr>
            <a:picLocks noChangeAspect="1" noChangeArrowheads="1"/>
          </p:cNvPicPr>
          <p:nvPr/>
        </p:nvPicPr>
        <p:blipFill>
          <a:blip r:embed="rId3"/>
          <a:srcRect l="6023" t="19400" r="13135" b="11063"/>
          <a:stretch>
            <a:fillRect/>
          </a:stretch>
        </p:blipFill>
        <p:spPr bwMode="auto">
          <a:xfrm>
            <a:off x="6338888" y="1370013"/>
            <a:ext cx="2322512" cy="2660650"/>
          </a:xfrm>
          <a:prstGeom prst="rect">
            <a:avLst/>
          </a:prstGeom>
          <a:noFill/>
          <a:ln w="9525">
            <a:noFill/>
            <a:miter lim="800000"/>
            <a:headEnd/>
            <a:tailEnd/>
          </a:ln>
        </p:spPr>
      </p:pic>
      <p:pic>
        <p:nvPicPr>
          <p:cNvPr id="47108" name="Picture 5"/>
          <p:cNvPicPr>
            <a:picLocks noChangeAspect="1" noChangeArrowheads="1"/>
          </p:cNvPicPr>
          <p:nvPr/>
        </p:nvPicPr>
        <p:blipFill>
          <a:blip r:embed="rId4"/>
          <a:srcRect b="13400"/>
          <a:stretch>
            <a:fillRect/>
          </a:stretch>
        </p:blipFill>
        <p:spPr bwMode="auto">
          <a:xfrm>
            <a:off x="3482975" y="1400175"/>
            <a:ext cx="2324100" cy="2678113"/>
          </a:xfrm>
          <a:prstGeom prst="rect">
            <a:avLst/>
          </a:prstGeom>
          <a:noFill/>
          <a:ln w="9525">
            <a:noFill/>
            <a:miter lim="800000"/>
            <a:headEnd/>
            <a:tailEnd/>
          </a:ln>
        </p:spPr>
      </p:pic>
      <p:pic>
        <p:nvPicPr>
          <p:cNvPr id="47109" name="Picture 6" descr="IMG_20231115_094648"/>
          <p:cNvPicPr>
            <a:picLocks noChangeAspect="1" noChangeArrowheads="1"/>
          </p:cNvPicPr>
          <p:nvPr/>
        </p:nvPicPr>
        <p:blipFill>
          <a:blip r:embed="rId5"/>
          <a:srcRect/>
          <a:stretch>
            <a:fillRect/>
          </a:stretch>
        </p:blipFill>
        <p:spPr bwMode="auto">
          <a:xfrm>
            <a:off x="8932863" y="1384300"/>
            <a:ext cx="1997075" cy="2659063"/>
          </a:xfrm>
          <a:prstGeom prst="rect">
            <a:avLst/>
          </a:prstGeom>
          <a:noFill/>
          <a:ln w="9525">
            <a:noFill/>
            <a:miter lim="800000"/>
            <a:headEnd/>
            <a:tailEnd/>
          </a:ln>
        </p:spPr>
      </p:pic>
      <p:pic>
        <p:nvPicPr>
          <p:cNvPr id="47110" name="Picture 7" descr="001"/>
          <p:cNvPicPr>
            <a:picLocks noChangeAspect="1" noChangeArrowheads="1"/>
          </p:cNvPicPr>
          <p:nvPr/>
        </p:nvPicPr>
        <p:blipFill>
          <a:blip r:embed="rId6"/>
          <a:srcRect/>
          <a:stretch>
            <a:fillRect/>
          </a:stretch>
        </p:blipFill>
        <p:spPr bwMode="auto">
          <a:xfrm>
            <a:off x="6764338" y="4106863"/>
            <a:ext cx="1658937" cy="2281237"/>
          </a:xfrm>
          <a:prstGeom prst="rect">
            <a:avLst/>
          </a:prstGeom>
          <a:noFill/>
          <a:ln w="9525">
            <a:noFill/>
            <a:miter lim="800000"/>
            <a:headEnd/>
            <a:tailEnd/>
          </a:ln>
        </p:spPr>
      </p:pic>
      <p:pic>
        <p:nvPicPr>
          <p:cNvPr id="47111" name="Picture 8" descr="002"/>
          <p:cNvPicPr>
            <a:picLocks noChangeAspect="1" noChangeArrowheads="1"/>
          </p:cNvPicPr>
          <p:nvPr/>
        </p:nvPicPr>
        <p:blipFill>
          <a:blip r:embed="rId7"/>
          <a:srcRect/>
          <a:stretch>
            <a:fillRect/>
          </a:stretch>
        </p:blipFill>
        <p:spPr bwMode="auto">
          <a:xfrm>
            <a:off x="3911600" y="4159250"/>
            <a:ext cx="1638300" cy="2252663"/>
          </a:xfrm>
          <a:prstGeom prst="rect">
            <a:avLst/>
          </a:prstGeom>
          <a:noFill/>
          <a:ln w="9525">
            <a:noFill/>
            <a:miter lim="800000"/>
            <a:headEnd/>
            <a:tailEnd/>
          </a:ln>
        </p:spPr>
      </p:pic>
      <p:pic>
        <p:nvPicPr>
          <p:cNvPr id="47112" name="Picture 9" descr="003"/>
          <p:cNvPicPr>
            <a:picLocks noChangeAspect="1" noChangeArrowheads="1"/>
          </p:cNvPicPr>
          <p:nvPr/>
        </p:nvPicPr>
        <p:blipFill>
          <a:blip r:embed="rId8"/>
          <a:srcRect/>
          <a:stretch>
            <a:fillRect/>
          </a:stretch>
        </p:blipFill>
        <p:spPr bwMode="auto">
          <a:xfrm>
            <a:off x="9239250" y="4137025"/>
            <a:ext cx="1655763" cy="2276475"/>
          </a:xfrm>
          <a:prstGeom prst="rect">
            <a:avLst/>
          </a:prstGeom>
          <a:noFill/>
          <a:ln w="9525">
            <a:noFill/>
            <a:miter lim="800000"/>
            <a:headEnd/>
            <a:tailEnd/>
          </a:ln>
        </p:spPr>
      </p:pic>
      <p:pic>
        <p:nvPicPr>
          <p:cNvPr id="47113" name="Picture 10" descr="Харитонова"/>
          <p:cNvPicPr>
            <a:picLocks noChangeAspect="1" noChangeArrowheads="1"/>
          </p:cNvPicPr>
          <p:nvPr/>
        </p:nvPicPr>
        <p:blipFill>
          <a:blip r:embed="rId9"/>
          <a:srcRect/>
          <a:stretch>
            <a:fillRect/>
          </a:stretch>
        </p:blipFill>
        <p:spPr bwMode="auto">
          <a:xfrm>
            <a:off x="793750" y="4044950"/>
            <a:ext cx="1651000" cy="23304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3465513" y="192088"/>
            <a:ext cx="5262562" cy="541337"/>
          </a:xfrm>
          <a:prstGeom prst="roundRect">
            <a:avLst/>
          </a:prstGeom>
          <a:solidFill>
            <a:schemeClr val="accent1">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prstClr val="black"/>
                </a:solidFill>
                <a:latin typeface="Constantia" panose="02030602050306030303" pitchFamily="18" charset="0"/>
                <a:ea typeface="+mj-ea"/>
                <a:cs typeface="+mj-cs"/>
              </a:rPr>
              <a:t>УСЛОВИЯ ФОРМИРОВАНИЯ ОПЫТА</a:t>
            </a:r>
            <a:endParaRPr lang="ru-RU" dirty="0"/>
          </a:p>
        </p:txBody>
      </p:sp>
      <p:sp>
        <p:nvSpPr>
          <p:cNvPr id="6" name="Скругленный прямоугольник 5"/>
          <p:cNvSpPr/>
          <p:nvPr/>
        </p:nvSpPr>
        <p:spPr>
          <a:xfrm>
            <a:off x="946150" y="1066800"/>
            <a:ext cx="11060113" cy="53435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411" name="Прямоугольник 6"/>
          <p:cNvSpPr>
            <a:spLocks noChangeArrowheads="1"/>
          </p:cNvSpPr>
          <p:nvPr/>
        </p:nvSpPr>
        <p:spPr bwMode="auto">
          <a:xfrm>
            <a:off x="355600" y="1055688"/>
            <a:ext cx="11060113" cy="1954212"/>
          </a:xfrm>
          <a:prstGeom prst="rect">
            <a:avLst/>
          </a:prstGeom>
          <a:noFill/>
          <a:ln w="9525">
            <a:noFill/>
            <a:miter lim="800000"/>
            <a:headEnd/>
            <a:tailEnd/>
          </a:ln>
        </p:spPr>
        <p:txBody>
          <a:bodyPr>
            <a:spAutoFit/>
          </a:bodyPr>
          <a:lstStyle/>
          <a:p>
            <a:r>
              <a:rPr lang="ru-RU" sz="1600" b="1" u="sng">
                <a:solidFill>
                  <a:srgbClr val="000000"/>
                </a:solidFill>
                <a:latin typeface="Times New Roman" pitchFamily="18" charset="0"/>
                <a:cs typeface="Times New Roman" pitchFamily="18" charset="0"/>
              </a:rPr>
              <a:t>НАУЧНО – ИССЛЕДОВАТЕЛЬСКИЕ:</a:t>
            </a:r>
          </a:p>
          <a:p>
            <a:endParaRPr lang="ru-RU" sz="1600" b="1" u="sng">
              <a:solidFill>
                <a:srgbClr val="000000"/>
              </a:solidFill>
              <a:latin typeface="Times New Roman" pitchFamily="18" charset="0"/>
              <a:cs typeface="Times New Roman" pitchFamily="18" charset="0"/>
            </a:endParaRPr>
          </a:p>
          <a:p>
            <a:pPr>
              <a:buFont typeface="Wingdings" pitchFamily="2" charset="2"/>
              <a:buChar char="Ø"/>
            </a:pPr>
            <a:r>
              <a:rPr lang="ru-RU" sz="1400">
                <a:latin typeface="Times New Roman" pitchFamily="18" charset="0"/>
                <a:cs typeface="Times New Roman" pitchFamily="18" charset="0"/>
              </a:rPr>
              <a:t>  </a:t>
            </a:r>
            <a:r>
              <a:rPr lang="ru-RU">
                <a:latin typeface="Times New Roman" pitchFamily="18" charset="0"/>
                <a:cs typeface="Times New Roman" pitchFamily="18" charset="0"/>
              </a:rPr>
              <a:t>концепция В.И. Логиновой о формировании системных знаний о труде взрослых;</a:t>
            </a:r>
          </a:p>
          <a:p>
            <a:pPr>
              <a:buFont typeface="Wingdings" pitchFamily="2" charset="2"/>
              <a:buChar char="Ø"/>
            </a:pPr>
            <a:r>
              <a:rPr lang="ru-RU">
                <a:latin typeface="Times New Roman" pitchFamily="18" charset="0"/>
                <a:cs typeface="Times New Roman" pitchFamily="18" charset="0"/>
              </a:rPr>
              <a:t> положения педагогических исследований в области формирования представлений о профессиях у детей дошкольного возраста (Р.С. Буре, В.Г. Нечаева, В.П. Кондрашов, В.И. Логинова, А.В. Кузьмина);</a:t>
            </a:r>
          </a:p>
          <a:p>
            <a:pPr>
              <a:buFont typeface="Wingdings" pitchFamily="2" charset="2"/>
              <a:buChar char="Ø"/>
            </a:pPr>
            <a:r>
              <a:rPr lang="ru-RU">
                <a:latin typeface="Times New Roman" pitchFamily="18" charset="0"/>
                <a:cs typeface="Times New Roman" pitchFamily="18" charset="0"/>
              </a:rPr>
              <a:t>  положения исследований О.В. Дыбиной, В. Ливи, С.А. Козловой об ориентации ребенка на взрослого, потребности подражать, участвовать в его жизни; </a:t>
            </a:r>
          </a:p>
        </p:txBody>
      </p:sp>
      <p:sp>
        <p:nvSpPr>
          <p:cNvPr id="8" name="Скругленный прямоугольник 7"/>
          <p:cNvSpPr/>
          <p:nvPr/>
        </p:nvSpPr>
        <p:spPr>
          <a:xfrm>
            <a:off x="1055688" y="4441825"/>
            <a:ext cx="10841037" cy="1063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413" name="Прямоугольник 8"/>
          <p:cNvSpPr>
            <a:spLocks noChangeArrowheads="1"/>
          </p:cNvSpPr>
          <p:nvPr/>
        </p:nvSpPr>
        <p:spPr bwMode="auto">
          <a:xfrm>
            <a:off x="342900" y="3076575"/>
            <a:ext cx="11563350" cy="1631950"/>
          </a:xfrm>
          <a:prstGeom prst="rect">
            <a:avLst/>
          </a:prstGeom>
          <a:noFill/>
          <a:ln w="9525">
            <a:noFill/>
            <a:miter lim="800000"/>
            <a:headEnd/>
            <a:tailEnd/>
          </a:ln>
        </p:spPr>
        <p:txBody>
          <a:bodyPr>
            <a:spAutoFit/>
          </a:bodyPr>
          <a:lstStyle/>
          <a:p>
            <a:r>
              <a:rPr lang="ru-RU" sz="1400" b="1" u="sng">
                <a:solidFill>
                  <a:srgbClr val="000000"/>
                </a:solidFill>
                <a:latin typeface="Times New Roman" pitchFamily="18" charset="0"/>
              </a:rPr>
              <a:t>МЕТОДИЧЕСКИЕ:</a:t>
            </a:r>
          </a:p>
          <a:p>
            <a:endParaRPr lang="ru-RU" sz="1400" b="1" u="sng">
              <a:solidFill>
                <a:srgbClr val="000000"/>
              </a:solidFill>
              <a:latin typeface="Times New Roman" pitchFamily="18" charset="0"/>
            </a:endParaRPr>
          </a:p>
          <a:p>
            <a:pPr>
              <a:buFont typeface="Wingdings" pitchFamily="2" charset="2"/>
              <a:buChar char="Ø"/>
            </a:pPr>
            <a:r>
              <a:rPr lang="ru-RU">
                <a:latin typeface="Times New Roman" pitchFamily="18" charset="0"/>
              </a:rPr>
              <a:t>  Организация соответствующей развивающей предметно-пространственной среды</a:t>
            </a:r>
            <a:br>
              <a:rPr lang="ru-RU">
                <a:latin typeface="Times New Roman" pitchFamily="18" charset="0"/>
              </a:rPr>
            </a:br>
            <a:r>
              <a:rPr lang="ru-RU">
                <a:latin typeface="Times New Roman" pitchFamily="18" charset="0"/>
              </a:rPr>
              <a:t>в соответствии с ФГОС ДО и возрастными особенностями детей</a:t>
            </a:r>
          </a:p>
          <a:p>
            <a:pPr>
              <a:buFont typeface="Wingdings" pitchFamily="2" charset="2"/>
              <a:buChar char="Ø"/>
            </a:pPr>
            <a:r>
              <a:rPr lang="ru-RU">
                <a:latin typeface="Times New Roman" pitchFamily="18" charset="0"/>
              </a:rPr>
              <a:t>  Изучение родительских мнений, потребностей и запросов</a:t>
            </a:r>
          </a:p>
          <a:p>
            <a:pPr>
              <a:buFont typeface="Wingdings" pitchFamily="2" charset="2"/>
              <a:buChar char="Ø"/>
            </a:pPr>
            <a:r>
              <a:rPr lang="ru-RU">
                <a:latin typeface="Times New Roman" pitchFamily="18" charset="0"/>
              </a:rPr>
              <a:t>  Поиск наиболее эффективных технологий работы с детьми </a:t>
            </a:r>
          </a:p>
        </p:txBody>
      </p:sp>
      <p:sp>
        <p:nvSpPr>
          <p:cNvPr id="10" name="Скругленный прямоугольник 9"/>
          <p:cNvSpPr/>
          <p:nvPr/>
        </p:nvSpPr>
        <p:spPr>
          <a:xfrm>
            <a:off x="1066800" y="5638800"/>
            <a:ext cx="10839450" cy="1219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415" name="Прямоугольник 10"/>
          <p:cNvSpPr>
            <a:spLocks noChangeArrowheads="1"/>
          </p:cNvSpPr>
          <p:nvPr/>
        </p:nvSpPr>
        <p:spPr bwMode="auto">
          <a:xfrm>
            <a:off x="355600" y="4841875"/>
            <a:ext cx="11674475" cy="1600200"/>
          </a:xfrm>
          <a:prstGeom prst="rect">
            <a:avLst/>
          </a:prstGeom>
          <a:noFill/>
          <a:ln w="9525">
            <a:noFill/>
            <a:miter lim="800000"/>
            <a:headEnd/>
            <a:tailEnd/>
          </a:ln>
        </p:spPr>
        <p:txBody>
          <a:bodyPr>
            <a:spAutoFit/>
          </a:bodyPr>
          <a:lstStyle/>
          <a:p>
            <a:r>
              <a:rPr lang="ru-RU" sz="1400" b="1" u="sng">
                <a:solidFill>
                  <a:srgbClr val="000000"/>
                </a:solidFill>
                <a:latin typeface="Times New Roman" pitchFamily="18" charset="0"/>
              </a:rPr>
              <a:t>ОРГАНИЗАЦИОННО - ПЕДАГОГИЧЕСКИЕ:</a:t>
            </a:r>
          </a:p>
          <a:p>
            <a:endParaRPr lang="ru-RU" sz="1400">
              <a:latin typeface="Times New Roman" pitchFamily="18" charset="0"/>
              <a:cs typeface="Times New Roman" pitchFamily="18" charset="0"/>
            </a:endParaRPr>
          </a:p>
          <a:p>
            <a:pPr>
              <a:buFont typeface="Wingdings" pitchFamily="2" charset="2"/>
              <a:buChar char="Ø"/>
            </a:pPr>
            <a:r>
              <a:rPr lang="ru-RU" sz="1600">
                <a:latin typeface="Times New Roman" pitchFamily="18" charset="0"/>
                <a:cs typeface="Times New Roman" pitchFamily="18" charset="0"/>
              </a:rPr>
              <a:t>  </a:t>
            </a:r>
            <a:r>
              <a:rPr lang="ru-RU">
                <a:latin typeface="Times New Roman" pitchFamily="18" charset="0"/>
                <a:cs typeface="Times New Roman" pitchFamily="18" charset="0"/>
              </a:rPr>
              <a:t>Обмен опытом в педагогических сообществах</a:t>
            </a:r>
          </a:p>
          <a:p>
            <a:pPr>
              <a:buFont typeface="Wingdings" pitchFamily="2" charset="2"/>
              <a:buChar char="Ø"/>
            </a:pPr>
            <a:r>
              <a:rPr lang="ru-RU">
                <a:latin typeface="Times New Roman" pitchFamily="18" charset="0"/>
                <a:cs typeface="Times New Roman" pitchFamily="18" charset="0"/>
              </a:rPr>
              <a:t> Участие в конкурсе профессионального мастерства</a:t>
            </a:r>
          </a:p>
          <a:p>
            <a:pPr>
              <a:buFont typeface="Wingdings" pitchFamily="2" charset="2"/>
              <a:buChar char="Ø"/>
            </a:pPr>
            <a:r>
              <a:rPr lang="ru-RU">
                <a:latin typeface="Times New Roman" pitchFamily="18" charset="0"/>
                <a:cs typeface="Times New Roman" pitchFamily="18" charset="0"/>
              </a:rPr>
              <a:t> Участие в научно-практических конференциях </a:t>
            </a:r>
            <a:endParaRPr lang="ru-RU" sz="1600">
              <a:latin typeface="Times New Roman" pitchFamily="18" charset="0"/>
              <a:cs typeface="Times New Roman" pitchFamily="18" charset="0"/>
            </a:endParaRPr>
          </a:p>
          <a:p>
            <a:endParaRPr lang="ru-RU" sz="1600" b="1" u="sng">
              <a:solidFill>
                <a:srgbClr val="000000"/>
              </a:solidFill>
              <a:latin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p:cNvSpPr/>
          <p:nvPr/>
        </p:nvSpPr>
        <p:spPr>
          <a:xfrm>
            <a:off x="284163" y="141288"/>
            <a:ext cx="11653837" cy="481012"/>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rgbClr val="FF0000"/>
                </a:solidFill>
                <a:latin typeface="Times New Roman" panose="02020603050405020304" pitchFamily="18" charset="0"/>
              </a:rPr>
              <a:t>Диагностика сформированности представлений о мире труда и профессий у старших дошкольников</a:t>
            </a:r>
            <a:endParaRPr lang="ru-RU" dirty="0"/>
          </a:p>
        </p:txBody>
      </p:sp>
      <p:graphicFrame>
        <p:nvGraphicFramePr>
          <p:cNvPr id="48130" name="Диаграмма 5"/>
          <p:cNvGraphicFramePr>
            <a:graphicFrameLocks/>
          </p:cNvGraphicFramePr>
          <p:nvPr/>
        </p:nvGraphicFramePr>
        <p:xfrm>
          <a:off x="571500" y="1182688"/>
          <a:ext cx="4733925" cy="1643062"/>
        </p:xfrm>
        <a:graphic>
          <a:graphicData uri="http://schemas.openxmlformats.org/presentationml/2006/ole">
            <mc:AlternateContent xmlns:mc="http://schemas.openxmlformats.org/markup-compatibility/2006">
              <mc:Choice xmlns:v="urn:schemas-microsoft-com:vml" Requires="v">
                <p:oleObj r:id="rId2" imgW="4730906" imgH="1639966" progId="Excel.Chart.8">
                  <p:embed/>
                </p:oleObj>
              </mc:Choice>
              <mc:Fallback>
                <p:oleObj r:id="rId2" imgW="4730906" imgH="1639966" progId="Excel.Chart.8">
                  <p:embed/>
                  <p:pic>
                    <p:nvPicPr>
                      <p:cNvPr id="48130" name="Диаграмма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182688"/>
                        <a:ext cx="4733925" cy="164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1" name="Диаграмма 9"/>
          <p:cNvGraphicFramePr>
            <a:graphicFrameLocks/>
          </p:cNvGraphicFramePr>
          <p:nvPr/>
        </p:nvGraphicFramePr>
        <p:xfrm>
          <a:off x="5918200" y="1182688"/>
          <a:ext cx="4733925" cy="1643062"/>
        </p:xfrm>
        <a:graphic>
          <a:graphicData uri="http://schemas.openxmlformats.org/presentationml/2006/ole">
            <mc:AlternateContent xmlns:mc="http://schemas.openxmlformats.org/markup-compatibility/2006">
              <mc:Choice xmlns:v="urn:schemas-microsoft-com:vml" Requires="v">
                <p:oleObj r:id="rId4" imgW="4730906" imgH="1639966" progId="Excel.Chart.8">
                  <p:embed/>
                </p:oleObj>
              </mc:Choice>
              <mc:Fallback>
                <p:oleObj r:id="rId4" imgW="4730906" imgH="1639966" progId="Excel.Chart.8">
                  <p:embed/>
                  <p:pic>
                    <p:nvPicPr>
                      <p:cNvPr id="48131" name="Диаграмма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8200" y="1182688"/>
                        <a:ext cx="4733925" cy="164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2" name="Диаграмма 10"/>
          <p:cNvGraphicFramePr>
            <a:graphicFrameLocks/>
          </p:cNvGraphicFramePr>
          <p:nvPr/>
        </p:nvGraphicFramePr>
        <p:xfrm>
          <a:off x="571500" y="2917825"/>
          <a:ext cx="4733925" cy="1643063"/>
        </p:xfrm>
        <a:graphic>
          <a:graphicData uri="http://schemas.openxmlformats.org/presentationml/2006/ole">
            <mc:AlternateContent xmlns:mc="http://schemas.openxmlformats.org/markup-compatibility/2006">
              <mc:Choice xmlns:v="urn:schemas-microsoft-com:vml" Requires="v">
                <p:oleObj r:id="rId6" imgW="4730906" imgH="1639966" progId="Excel.Chart.8">
                  <p:embed/>
                </p:oleObj>
              </mc:Choice>
              <mc:Fallback>
                <p:oleObj r:id="rId6" imgW="4730906" imgH="1639966" progId="Excel.Chart.8">
                  <p:embed/>
                  <p:pic>
                    <p:nvPicPr>
                      <p:cNvPr id="48132" name="Диаграмма 1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 y="2917825"/>
                        <a:ext cx="4733925" cy="164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3" name="Диаграмма 11"/>
          <p:cNvGraphicFramePr>
            <a:graphicFrameLocks/>
          </p:cNvGraphicFramePr>
          <p:nvPr/>
        </p:nvGraphicFramePr>
        <p:xfrm>
          <a:off x="5918200" y="2917825"/>
          <a:ext cx="4733925" cy="1643063"/>
        </p:xfrm>
        <a:graphic>
          <a:graphicData uri="http://schemas.openxmlformats.org/presentationml/2006/ole">
            <mc:AlternateContent xmlns:mc="http://schemas.openxmlformats.org/markup-compatibility/2006">
              <mc:Choice xmlns:v="urn:schemas-microsoft-com:vml" Requires="v">
                <p:oleObj r:id="rId8" imgW="4730906" imgH="1639966" progId="Excel.Chart.8">
                  <p:embed/>
                </p:oleObj>
              </mc:Choice>
              <mc:Fallback>
                <p:oleObj r:id="rId8" imgW="4730906" imgH="1639966" progId="Excel.Chart.8">
                  <p:embed/>
                  <p:pic>
                    <p:nvPicPr>
                      <p:cNvPr id="48133" name="Диаграмма 1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18200" y="2917825"/>
                        <a:ext cx="4733925" cy="164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4" name="Диаграмма 12"/>
          <p:cNvGraphicFramePr>
            <a:graphicFrameLocks/>
          </p:cNvGraphicFramePr>
          <p:nvPr/>
        </p:nvGraphicFramePr>
        <p:xfrm>
          <a:off x="571500" y="4654550"/>
          <a:ext cx="4733925" cy="1643063"/>
        </p:xfrm>
        <a:graphic>
          <a:graphicData uri="http://schemas.openxmlformats.org/presentationml/2006/ole">
            <mc:AlternateContent xmlns:mc="http://schemas.openxmlformats.org/markup-compatibility/2006">
              <mc:Choice xmlns:v="urn:schemas-microsoft-com:vml" Requires="v">
                <p:oleObj r:id="rId10" imgW="4730906" imgH="1639966" progId="Excel.Chart.8">
                  <p:embed/>
                </p:oleObj>
              </mc:Choice>
              <mc:Fallback>
                <p:oleObj r:id="rId10" imgW="4730906" imgH="1639966" progId="Excel.Chart.8">
                  <p:embed/>
                  <p:pic>
                    <p:nvPicPr>
                      <p:cNvPr id="48134" name="Диаграмма 1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 y="4654550"/>
                        <a:ext cx="4733925" cy="164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5" name="Диаграмма 13"/>
          <p:cNvGraphicFramePr>
            <a:graphicFrameLocks/>
          </p:cNvGraphicFramePr>
          <p:nvPr/>
        </p:nvGraphicFramePr>
        <p:xfrm>
          <a:off x="5918200" y="4654550"/>
          <a:ext cx="4733925" cy="1643063"/>
        </p:xfrm>
        <a:graphic>
          <a:graphicData uri="http://schemas.openxmlformats.org/presentationml/2006/ole">
            <mc:AlternateContent xmlns:mc="http://schemas.openxmlformats.org/markup-compatibility/2006">
              <mc:Choice xmlns:v="urn:schemas-microsoft-com:vml" Requires="v">
                <p:oleObj r:id="rId12" imgW="4730906" imgH="1639966" progId="Excel.Chart.8">
                  <p:embed/>
                </p:oleObj>
              </mc:Choice>
              <mc:Fallback>
                <p:oleObj r:id="rId12" imgW="4730906" imgH="1639966" progId="Excel.Chart.8">
                  <p:embed/>
                  <p:pic>
                    <p:nvPicPr>
                      <p:cNvPr id="48135" name="Диаграмма 1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18200" y="4654550"/>
                        <a:ext cx="4733925" cy="164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Скругленный прямоугольник 1"/>
          <p:cNvSpPr/>
          <p:nvPr/>
        </p:nvSpPr>
        <p:spPr>
          <a:xfrm>
            <a:off x="1243013" y="687388"/>
            <a:ext cx="3255962" cy="4286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Выходная диагностика</a:t>
            </a:r>
          </a:p>
        </p:txBody>
      </p:sp>
      <p:sp>
        <p:nvSpPr>
          <p:cNvPr id="16" name="Скругленный прямоугольник 1"/>
          <p:cNvSpPr/>
          <p:nvPr/>
        </p:nvSpPr>
        <p:spPr>
          <a:xfrm>
            <a:off x="6391275" y="687388"/>
            <a:ext cx="3875088" cy="4286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chemeClr val="tx1"/>
                </a:solidFill>
                <a:latin typeface="Times New Roman" panose="02020603050405020304" pitchFamily="18" charset="0"/>
                <a:cs typeface="Times New Roman" panose="02020603050405020304" pitchFamily="18" charset="0"/>
              </a:rPr>
              <a:t>Сравнительные диагностические данные</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1691375" y="191794"/>
            <a:ext cx="7148512" cy="579437"/>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latin typeface="Constantia" panose="02030602050306030303" pitchFamily="18" charset="0"/>
              </a:rPr>
              <a:t>ДИАПАЗОН ОПЫТА И СТЕПЕНЬ ЕГО НОВИЗНЫ</a:t>
            </a:r>
          </a:p>
        </p:txBody>
      </p:sp>
      <p:sp>
        <p:nvSpPr>
          <p:cNvPr id="49163" name="Скругленный прямоугольник 8"/>
          <p:cNvSpPr>
            <a:spLocks noChangeArrowheads="1"/>
          </p:cNvSpPr>
          <p:nvPr/>
        </p:nvSpPr>
        <p:spPr bwMode="auto">
          <a:xfrm>
            <a:off x="404034" y="998375"/>
            <a:ext cx="5691966" cy="752867"/>
          </a:xfrm>
          <a:prstGeom prst="roundRect">
            <a:avLst>
              <a:gd name="adj" fmla="val 16667"/>
            </a:avLst>
          </a:prstGeom>
          <a:solidFill>
            <a:srgbClr val="FFE8D1"/>
          </a:solidFill>
          <a:ln w="25400" algn="ctr">
            <a:solidFill>
              <a:srgbClr val="385D8A"/>
            </a:solidFill>
            <a:round/>
            <a:headEnd/>
            <a:tailEnd/>
          </a:ln>
        </p:spPr>
        <p:txBody>
          <a:bodyPr anchor="ctr"/>
          <a:lstStyle/>
          <a:p>
            <a:pPr algn="ctr"/>
            <a:r>
              <a:rPr lang="ru-RU" altLang="ru-RU" sz="1600" b="1" dirty="0">
                <a:solidFill>
                  <a:srgbClr val="000000"/>
                </a:solidFill>
                <a:latin typeface="Times New Roman" pitchFamily="18" charset="0"/>
                <a:cs typeface="Times New Roman" pitchFamily="18" charset="0"/>
                <a:hlinkClick r:id="rId2" action="ppaction://hlinkfile"/>
              </a:rPr>
              <a:t>Перспективный план по ознакомлению детей старшего дошкольного возраста с профессиями взрослых</a:t>
            </a:r>
            <a:endParaRPr lang="ru-RU" altLang="ru-RU" sz="1600" b="1" dirty="0">
              <a:solidFill>
                <a:srgbClr val="000000"/>
              </a:solidFill>
              <a:latin typeface="Times New Roman" pitchFamily="18" charset="0"/>
              <a:cs typeface="Times New Roman" pitchFamily="18" charset="0"/>
            </a:endParaRPr>
          </a:p>
        </p:txBody>
      </p:sp>
      <p:sp>
        <p:nvSpPr>
          <p:cNvPr id="13" name="Скругленный прямоугольник 8">
            <a:extLst>
              <a:ext uri="{FF2B5EF4-FFF2-40B4-BE49-F238E27FC236}">
                <a16:creationId xmlns:a16="http://schemas.microsoft.com/office/drawing/2014/main" id="{DA0EA1A5-D1E2-4D8B-A3AD-3BFEFDE43395}"/>
              </a:ext>
            </a:extLst>
          </p:cNvPr>
          <p:cNvSpPr>
            <a:spLocks noChangeArrowheads="1"/>
          </p:cNvSpPr>
          <p:nvPr/>
        </p:nvSpPr>
        <p:spPr bwMode="auto">
          <a:xfrm>
            <a:off x="404034" y="1978386"/>
            <a:ext cx="5691966" cy="752867"/>
          </a:xfrm>
          <a:prstGeom prst="roundRect">
            <a:avLst>
              <a:gd name="adj" fmla="val 16667"/>
            </a:avLst>
          </a:prstGeom>
          <a:solidFill>
            <a:srgbClr val="FFE8D1"/>
          </a:solidFill>
          <a:ln w="25400" algn="ctr">
            <a:solidFill>
              <a:srgbClr val="385D8A"/>
            </a:solidFill>
            <a:round/>
            <a:headEnd/>
            <a:tailEnd/>
          </a:ln>
        </p:spPr>
        <p:txBody>
          <a:bodyPr anchor="ctr"/>
          <a:lstStyle/>
          <a:p>
            <a:pPr algn="ctr"/>
            <a:r>
              <a:rPr lang="ru-RU" altLang="ru-RU" sz="1600" b="1" dirty="0">
                <a:solidFill>
                  <a:srgbClr val="000000"/>
                </a:solidFill>
                <a:latin typeface="Times New Roman" pitchFamily="18" charset="0"/>
                <a:cs typeface="Times New Roman" pitchFamily="18" charset="0"/>
                <a:hlinkClick r:id="rId3" action="ppaction://hlinkfile"/>
              </a:rPr>
              <a:t>План по взаимодействию с семьями воспитанников по ранней профориентации</a:t>
            </a:r>
            <a:endParaRPr lang="ru-RU" altLang="ru-RU" sz="1600" b="1" dirty="0">
              <a:solidFill>
                <a:srgbClr val="000000"/>
              </a:solidFill>
              <a:latin typeface="Times New Roman" pitchFamily="18" charset="0"/>
              <a:cs typeface="Times New Roman" pitchFamily="18" charset="0"/>
            </a:endParaRPr>
          </a:p>
        </p:txBody>
      </p:sp>
      <p:sp>
        <p:nvSpPr>
          <p:cNvPr id="18" name="Скругленный прямоугольник 8">
            <a:extLst>
              <a:ext uri="{FF2B5EF4-FFF2-40B4-BE49-F238E27FC236}">
                <a16:creationId xmlns:a16="http://schemas.microsoft.com/office/drawing/2014/main" id="{8AA8838D-7491-4458-96E4-AA4A08E4A81E}"/>
              </a:ext>
            </a:extLst>
          </p:cNvPr>
          <p:cNvSpPr>
            <a:spLocks noChangeArrowheads="1"/>
          </p:cNvSpPr>
          <p:nvPr/>
        </p:nvSpPr>
        <p:spPr bwMode="auto">
          <a:xfrm>
            <a:off x="404034" y="2909434"/>
            <a:ext cx="5691966" cy="752867"/>
          </a:xfrm>
          <a:prstGeom prst="roundRect">
            <a:avLst>
              <a:gd name="adj" fmla="val 16667"/>
            </a:avLst>
          </a:prstGeom>
          <a:solidFill>
            <a:srgbClr val="FFE8D1"/>
          </a:solidFill>
          <a:ln w="25400" algn="ctr">
            <a:solidFill>
              <a:srgbClr val="385D8A"/>
            </a:solidFill>
            <a:round/>
            <a:headEnd/>
            <a:tailEnd/>
          </a:ln>
        </p:spPr>
        <p:txBody>
          <a:bodyPr anchor="ctr"/>
          <a:lstStyle/>
          <a:p>
            <a:pPr algn="ctr"/>
            <a:r>
              <a:rPr lang="ru-RU" altLang="ru-RU" sz="1600" b="1" dirty="0">
                <a:solidFill>
                  <a:srgbClr val="000000"/>
                </a:solidFill>
                <a:latin typeface="Times New Roman" pitchFamily="18" charset="0"/>
                <a:cs typeface="Times New Roman" pitchFamily="18" charset="0"/>
                <a:hlinkClick r:id="rId4" action="ppaction://hlinkfile"/>
              </a:rPr>
              <a:t>Конспект квест – игры «Путешествие в страну профессий»</a:t>
            </a:r>
            <a:endParaRPr lang="ru-RU" altLang="ru-RU" sz="1600" b="1" dirty="0">
              <a:solidFill>
                <a:srgbClr val="000000"/>
              </a:solidFill>
              <a:latin typeface="Times New Roman" pitchFamily="18" charset="0"/>
              <a:cs typeface="Times New Roman" pitchFamily="18" charset="0"/>
            </a:endParaRPr>
          </a:p>
        </p:txBody>
      </p:sp>
      <p:sp>
        <p:nvSpPr>
          <p:cNvPr id="19" name="Скругленный прямоугольник 8">
            <a:extLst>
              <a:ext uri="{FF2B5EF4-FFF2-40B4-BE49-F238E27FC236}">
                <a16:creationId xmlns:a16="http://schemas.microsoft.com/office/drawing/2014/main" id="{830CED2F-41D4-4D00-9879-91DDD65D2B73}"/>
              </a:ext>
            </a:extLst>
          </p:cNvPr>
          <p:cNvSpPr>
            <a:spLocks noChangeArrowheads="1"/>
          </p:cNvSpPr>
          <p:nvPr/>
        </p:nvSpPr>
        <p:spPr bwMode="auto">
          <a:xfrm>
            <a:off x="6522720" y="998375"/>
            <a:ext cx="5506720" cy="1732878"/>
          </a:xfrm>
          <a:prstGeom prst="roundRect">
            <a:avLst>
              <a:gd name="adj" fmla="val 16667"/>
            </a:avLst>
          </a:prstGeom>
          <a:solidFill>
            <a:srgbClr val="FFE8D1"/>
          </a:solidFill>
          <a:ln w="25400" algn="ctr">
            <a:solidFill>
              <a:srgbClr val="385D8A"/>
            </a:solidFill>
            <a:round/>
            <a:headEnd/>
            <a:tailEnd/>
          </a:ln>
        </p:spPr>
        <p:txBody>
          <a:bodyPr anchor="ctr"/>
          <a:lstStyle/>
          <a:p>
            <a:pPr algn="ctr"/>
            <a:r>
              <a:rPr lang="ru-RU" altLang="ru-RU" sz="1600" b="1" dirty="0">
                <a:solidFill>
                  <a:srgbClr val="000000"/>
                </a:solidFill>
                <a:latin typeface="Times New Roman" pitchFamily="18" charset="0"/>
                <a:cs typeface="Times New Roman" pitchFamily="18" charset="0"/>
              </a:rPr>
              <a:t>Разработаны проекты:</a:t>
            </a:r>
          </a:p>
          <a:p>
            <a:pPr algn="ctr"/>
            <a:endParaRPr lang="ru-RU" altLang="ru-RU" sz="1600" b="1" dirty="0">
              <a:solidFill>
                <a:srgbClr val="000000"/>
              </a:solidFill>
              <a:latin typeface="Times New Roman" pitchFamily="18" charset="0"/>
              <a:cs typeface="Times New Roman" pitchFamily="18" charset="0"/>
            </a:endParaRPr>
          </a:p>
          <a:p>
            <a:pPr marL="285750" indent="-285750">
              <a:buFont typeface="Wingdings" panose="05000000000000000000" pitchFamily="2" charset="2"/>
              <a:buChar char="Ø"/>
            </a:pPr>
            <a:r>
              <a:rPr lang="ru-RU" altLang="ru-RU" sz="1600" b="1" dirty="0">
                <a:solidFill>
                  <a:srgbClr val="000000"/>
                </a:solidFill>
                <a:latin typeface="Times New Roman" pitchFamily="18" charset="0"/>
                <a:cs typeface="Times New Roman" pitchFamily="18" charset="0"/>
              </a:rPr>
              <a:t>Модульный проект «Для вас про ПАЗ»</a:t>
            </a:r>
          </a:p>
          <a:p>
            <a:pPr marL="285750" indent="-285750">
              <a:buFont typeface="Wingdings" panose="05000000000000000000" pitchFamily="2" charset="2"/>
              <a:buChar char="Ø"/>
            </a:pPr>
            <a:r>
              <a:rPr lang="ru-RU" altLang="ru-RU" sz="1600" b="1" dirty="0">
                <a:solidFill>
                  <a:srgbClr val="000000"/>
                </a:solidFill>
                <a:latin typeface="Times New Roman" pitchFamily="18" charset="0"/>
                <a:cs typeface="Times New Roman" pitchFamily="18" charset="0"/>
              </a:rPr>
              <a:t>Маленькая книжка о важной профессии»</a:t>
            </a:r>
          </a:p>
          <a:p>
            <a:pPr marL="285750" indent="-285750">
              <a:buFont typeface="Wingdings" panose="05000000000000000000" pitchFamily="2" charset="2"/>
              <a:buChar char="Ø"/>
            </a:pPr>
            <a:r>
              <a:rPr lang="ru-RU" altLang="ru-RU" sz="1600" b="1" dirty="0">
                <a:solidFill>
                  <a:srgbClr val="000000"/>
                </a:solidFill>
                <a:latin typeface="Times New Roman" pitchFamily="18" charset="0"/>
                <a:cs typeface="Times New Roman" pitchFamily="18" charset="0"/>
              </a:rPr>
              <a:t>Книжки – малышки о профессиях взрослых </a:t>
            </a:r>
          </a:p>
          <a:p>
            <a:pPr algn="ctr"/>
            <a:endParaRPr lang="ru-RU" altLang="ru-RU" sz="1600" b="1" dirty="0">
              <a:solidFill>
                <a:srgbClr val="000000"/>
              </a:solidFill>
              <a:latin typeface="Times New Roman" pitchFamily="18" charset="0"/>
              <a:cs typeface="Times New Roman" pitchFamily="18" charset="0"/>
            </a:endParaRPr>
          </a:p>
        </p:txBody>
      </p:sp>
      <p:sp>
        <p:nvSpPr>
          <p:cNvPr id="20" name="Скругленный прямоугольник 8">
            <a:extLst>
              <a:ext uri="{FF2B5EF4-FFF2-40B4-BE49-F238E27FC236}">
                <a16:creationId xmlns:a16="http://schemas.microsoft.com/office/drawing/2014/main" id="{DC72854B-CE38-4671-BC41-0DB9C63514EA}"/>
              </a:ext>
            </a:extLst>
          </p:cNvPr>
          <p:cNvSpPr>
            <a:spLocks noChangeArrowheads="1"/>
          </p:cNvSpPr>
          <p:nvPr/>
        </p:nvSpPr>
        <p:spPr bwMode="auto">
          <a:xfrm>
            <a:off x="404034" y="4055880"/>
            <a:ext cx="5691966" cy="2019143"/>
          </a:xfrm>
          <a:prstGeom prst="roundRect">
            <a:avLst>
              <a:gd name="adj" fmla="val 16667"/>
            </a:avLst>
          </a:prstGeom>
          <a:solidFill>
            <a:srgbClr val="FFE8D1"/>
          </a:solidFill>
          <a:ln w="25400" algn="ctr">
            <a:solidFill>
              <a:srgbClr val="385D8A"/>
            </a:solidFill>
            <a:round/>
            <a:headEnd/>
            <a:tailEnd/>
          </a:ln>
        </p:spPr>
        <p:txBody>
          <a:bodyPr anchor="ctr"/>
          <a:lstStyle/>
          <a:p>
            <a:pPr algn="ctr"/>
            <a:r>
              <a:rPr lang="ru-RU" altLang="ru-RU" sz="1600" b="1" dirty="0">
                <a:solidFill>
                  <a:srgbClr val="000000"/>
                </a:solidFill>
                <a:latin typeface="Times New Roman" pitchFamily="18" charset="0"/>
                <a:cs typeface="Times New Roman" pitchFamily="18" charset="0"/>
              </a:rPr>
              <a:t>Разработаны интерактивные игры:</a:t>
            </a:r>
          </a:p>
          <a:p>
            <a:pPr algn="ctr"/>
            <a:endParaRPr lang="ru-RU" altLang="ru-RU" sz="1600" b="1" dirty="0">
              <a:solidFill>
                <a:srgbClr val="000000"/>
              </a:solidFill>
              <a:latin typeface="Times New Roman" pitchFamily="18" charset="0"/>
              <a:cs typeface="Times New Roman" pitchFamily="18" charset="0"/>
            </a:endParaRPr>
          </a:p>
          <a:p>
            <a:pPr marL="285750" indent="-285750">
              <a:buFont typeface="Wingdings" panose="05000000000000000000" pitchFamily="2" charset="2"/>
              <a:buChar char="Ø"/>
            </a:pPr>
            <a:r>
              <a:rPr lang="ru-RU" altLang="ru-RU" sz="1600" b="1" dirty="0">
                <a:solidFill>
                  <a:srgbClr val="000000"/>
                </a:solidFill>
                <a:latin typeface="Times New Roman" pitchFamily="18" charset="0"/>
                <a:cs typeface="Times New Roman" pitchFamily="18" charset="0"/>
              </a:rPr>
              <a:t> Интерактивная игра «Профессии»</a:t>
            </a:r>
          </a:p>
          <a:p>
            <a:pPr marL="285750" indent="-285750">
              <a:buFont typeface="Wingdings" panose="05000000000000000000" pitchFamily="2" charset="2"/>
              <a:buChar char="Ø"/>
            </a:pPr>
            <a:r>
              <a:rPr lang="ru-RU" altLang="ru-RU" sz="1600" b="1" dirty="0">
                <a:solidFill>
                  <a:srgbClr val="000000"/>
                </a:solidFill>
                <a:latin typeface="Times New Roman" pitchFamily="18" charset="0"/>
                <a:cs typeface="Times New Roman" pitchFamily="18" charset="0"/>
              </a:rPr>
              <a:t> Интерактивная игра «Шеф – повар или </a:t>
            </a:r>
            <a:r>
              <a:rPr lang="ru-RU" altLang="ru-RU" sz="1600" b="1" dirty="0" err="1">
                <a:solidFill>
                  <a:srgbClr val="000000"/>
                </a:solidFill>
                <a:latin typeface="Times New Roman" pitchFamily="18" charset="0"/>
                <a:cs typeface="Times New Roman" pitchFamily="18" charset="0"/>
              </a:rPr>
              <a:t>пиццамейкер</a:t>
            </a:r>
            <a:r>
              <a:rPr lang="ru-RU" altLang="ru-RU" sz="1600" b="1" dirty="0">
                <a:solidFill>
                  <a:srgbClr val="000000"/>
                </a:solidFill>
                <a:latin typeface="Times New Roman" pitchFamily="18" charset="0"/>
                <a:cs typeface="Times New Roman" pitchFamily="18" charset="0"/>
              </a:rPr>
              <a:t>»</a:t>
            </a:r>
          </a:p>
          <a:p>
            <a:pPr marL="285750" indent="-285750">
              <a:buFont typeface="Wingdings" panose="05000000000000000000" pitchFamily="2" charset="2"/>
              <a:buChar char="Ø"/>
            </a:pPr>
            <a:r>
              <a:rPr lang="ru-RU" altLang="ru-RU" sz="1600" b="1" dirty="0">
                <a:solidFill>
                  <a:srgbClr val="000000"/>
                </a:solidFill>
                <a:latin typeface="Times New Roman" pitchFamily="18" charset="0"/>
                <a:cs typeface="Times New Roman" pitchFamily="18" charset="0"/>
              </a:rPr>
              <a:t> Интерактивная игра «Кто хочет стать миллионером» </a:t>
            </a:r>
          </a:p>
          <a:p>
            <a:pPr algn="ctr"/>
            <a:endParaRPr lang="ru-RU" altLang="ru-RU" sz="1600" b="1" dirty="0">
              <a:solidFill>
                <a:srgbClr val="000000"/>
              </a:solidFill>
              <a:latin typeface="Times New Roman" pitchFamily="18" charset="0"/>
              <a:cs typeface="Times New Roman" pitchFamily="18" charset="0"/>
            </a:endParaRPr>
          </a:p>
        </p:txBody>
      </p:sp>
      <p:sp>
        <p:nvSpPr>
          <p:cNvPr id="23" name="Скругленный прямоугольник 8">
            <a:extLst>
              <a:ext uri="{FF2B5EF4-FFF2-40B4-BE49-F238E27FC236}">
                <a16:creationId xmlns:a16="http://schemas.microsoft.com/office/drawing/2014/main" id="{BDAD5D26-C43A-4F33-9102-8F493C00C911}"/>
              </a:ext>
            </a:extLst>
          </p:cNvPr>
          <p:cNvSpPr>
            <a:spLocks noChangeArrowheads="1"/>
          </p:cNvSpPr>
          <p:nvPr/>
        </p:nvSpPr>
        <p:spPr bwMode="auto">
          <a:xfrm>
            <a:off x="6451600" y="2958397"/>
            <a:ext cx="5577840" cy="3116626"/>
          </a:xfrm>
          <a:prstGeom prst="roundRect">
            <a:avLst>
              <a:gd name="adj" fmla="val 16667"/>
            </a:avLst>
          </a:prstGeom>
          <a:solidFill>
            <a:srgbClr val="FFE8D1"/>
          </a:solidFill>
          <a:ln w="25400" algn="ctr">
            <a:solidFill>
              <a:srgbClr val="385D8A"/>
            </a:solidFill>
            <a:round/>
            <a:headEnd/>
            <a:tailEnd/>
          </a:ln>
        </p:spPr>
        <p:txBody>
          <a:bodyPr anchor="ctr"/>
          <a:lstStyle/>
          <a:p>
            <a:pPr algn="ctr"/>
            <a:r>
              <a:rPr lang="ru-RU" altLang="ru-RU" sz="1600" b="1" dirty="0">
                <a:solidFill>
                  <a:srgbClr val="000000"/>
                </a:solidFill>
                <a:latin typeface="Times New Roman" pitchFamily="18" charset="0"/>
                <a:cs typeface="Times New Roman" pitchFamily="18" charset="0"/>
              </a:rPr>
              <a:t>Разработаны и изготовлены дидактические игры и пособия:</a:t>
            </a:r>
          </a:p>
          <a:p>
            <a:pPr algn="ctr"/>
            <a:endParaRPr lang="ru-RU" altLang="ru-RU" sz="1600" b="1" dirty="0">
              <a:solidFill>
                <a:srgbClr val="000000"/>
              </a:solidFill>
              <a:latin typeface="Times New Roman" pitchFamily="18" charset="0"/>
              <a:cs typeface="Times New Roman" pitchFamily="18" charset="0"/>
            </a:endParaRPr>
          </a:p>
          <a:p>
            <a:pPr marL="285750" indent="-285750">
              <a:buFont typeface="Wingdings" panose="05000000000000000000" pitchFamily="2" charset="2"/>
              <a:buChar char="Ø"/>
            </a:pPr>
            <a:r>
              <a:rPr lang="ru-RU" altLang="ru-RU" sz="1600" b="1" dirty="0">
                <a:solidFill>
                  <a:srgbClr val="000000"/>
                </a:solidFill>
                <a:latin typeface="Times New Roman" pitchFamily="18" charset="0"/>
                <a:cs typeface="Times New Roman" pitchFamily="18" charset="0"/>
              </a:rPr>
              <a:t>Дидактическое пособие «</a:t>
            </a:r>
            <a:r>
              <a:rPr lang="ru-RU" altLang="ru-RU" sz="1600" b="1" dirty="0" err="1">
                <a:solidFill>
                  <a:srgbClr val="000000"/>
                </a:solidFill>
                <a:latin typeface="Times New Roman" pitchFamily="18" charset="0"/>
                <a:cs typeface="Times New Roman" pitchFamily="18" charset="0"/>
              </a:rPr>
              <a:t>Агамограф</a:t>
            </a:r>
            <a:r>
              <a:rPr lang="ru-RU" altLang="ru-RU" sz="1600" b="1" dirty="0">
                <a:solidFill>
                  <a:srgbClr val="000000"/>
                </a:solidFill>
                <a:latin typeface="Times New Roman" pitchFamily="18" charset="0"/>
                <a:cs typeface="Times New Roman" pitchFamily="18" charset="0"/>
              </a:rPr>
              <a:t> «Профессии»</a:t>
            </a:r>
          </a:p>
          <a:p>
            <a:pPr marL="285750" indent="-285750">
              <a:buFont typeface="Wingdings" panose="05000000000000000000" pitchFamily="2" charset="2"/>
              <a:buChar char="Ø"/>
            </a:pPr>
            <a:r>
              <a:rPr lang="ru-RU" altLang="ru-RU" sz="1600" b="1" dirty="0">
                <a:solidFill>
                  <a:srgbClr val="000000"/>
                </a:solidFill>
                <a:latin typeface="Times New Roman" pitchFamily="18" charset="0"/>
                <a:cs typeface="Times New Roman" pitchFamily="18" charset="0"/>
              </a:rPr>
              <a:t>Дидактическое пособие «Кубик Блума. Профессии»</a:t>
            </a:r>
          </a:p>
          <a:p>
            <a:pPr marL="285750" indent="-285750">
              <a:buFont typeface="Wingdings" panose="05000000000000000000" pitchFamily="2" charset="2"/>
              <a:buChar char="Ø"/>
            </a:pPr>
            <a:r>
              <a:rPr lang="ru-RU" altLang="ru-RU" sz="1600" b="1" dirty="0">
                <a:solidFill>
                  <a:srgbClr val="000000"/>
                </a:solidFill>
                <a:latin typeface="Times New Roman" pitchFamily="18" charset="0"/>
                <a:cs typeface="Times New Roman" pitchFamily="18" charset="0"/>
              </a:rPr>
              <a:t> Дидактическое пособие «Бесконечный куб»</a:t>
            </a:r>
          </a:p>
          <a:p>
            <a:pPr marL="285750" indent="-285750">
              <a:buFont typeface="Wingdings" panose="05000000000000000000" pitchFamily="2" charset="2"/>
              <a:buChar char="Ø"/>
            </a:pPr>
            <a:r>
              <a:rPr lang="ru-RU" altLang="ru-RU" sz="1600" b="1" dirty="0" err="1">
                <a:solidFill>
                  <a:srgbClr val="000000"/>
                </a:solidFill>
                <a:latin typeface="Times New Roman" pitchFamily="18" charset="0"/>
                <a:cs typeface="Times New Roman" pitchFamily="18" charset="0"/>
              </a:rPr>
              <a:t>Лепбук</a:t>
            </a:r>
            <a:r>
              <a:rPr lang="ru-RU" altLang="ru-RU" sz="1600" b="1" dirty="0">
                <a:solidFill>
                  <a:srgbClr val="000000"/>
                </a:solidFill>
                <a:latin typeface="Times New Roman" pitchFamily="18" charset="0"/>
                <a:cs typeface="Times New Roman" pitchFamily="18" charset="0"/>
              </a:rPr>
              <a:t> «В мире профессий» </a:t>
            </a:r>
          </a:p>
          <a:p>
            <a:pPr marL="285750" indent="-285750">
              <a:buFont typeface="Wingdings" panose="05000000000000000000" pitchFamily="2" charset="2"/>
              <a:buChar char="Ø"/>
            </a:pPr>
            <a:r>
              <a:rPr lang="ru-RU" altLang="ru-RU" sz="1600" b="1" dirty="0">
                <a:solidFill>
                  <a:srgbClr val="000000"/>
                </a:solidFill>
                <a:latin typeface="Times New Roman" pitchFamily="18" charset="0"/>
                <a:cs typeface="Times New Roman" pitchFamily="18" charset="0"/>
              </a:rPr>
              <a:t> Тематические альбомы «Все о профессиях»</a:t>
            </a:r>
          </a:p>
          <a:p>
            <a:pPr marL="285750" indent="-285750">
              <a:buFont typeface="Wingdings" panose="05000000000000000000" pitchFamily="2" charset="2"/>
              <a:buChar char="Ø"/>
            </a:pPr>
            <a:r>
              <a:rPr lang="ru-RU" altLang="ru-RU" sz="1600" b="1" dirty="0">
                <a:solidFill>
                  <a:srgbClr val="000000"/>
                </a:solidFill>
                <a:latin typeface="Times New Roman" pitchFamily="18" charset="0"/>
                <a:cs typeface="Times New Roman" pitchFamily="18" charset="0"/>
              </a:rPr>
              <a:t> Создание макетов по профессиям</a:t>
            </a:r>
          </a:p>
          <a:p>
            <a:pPr algn="ctr"/>
            <a:endParaRPr lang="ru-RU" altLang="ru-RU" sz="1600" b="1" dirty="0">
              <a:solidFill>
                <a:srgbClr val="000000"/>
              </a:solidFill>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95275" y="119063"/>
            <a:ext cx="11401425" cy="463550"/>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ru-RU" sz="1600" b="1">
                <a:solidFill>
                  <a:schemeClr val="tx1"/>
                </a:solidFill>
                <a:latin typeface="Constantia" pitchFamily="18" charset="0"/>
                <a:cs typeface="Arial" charset="0"/>
              </a:rPr>
              <a:t>ТРАНСЛИРУЕМОСТЬ ПРАКТИЧЕСКИХ ДОСТИЖЕНИЙ ПРОФЕССИОНАЛЬНОЙ ДЕЯТЕЛЬНОСТИ</a:t>
            </a:r>
          </a:p>
        </p:txBody>
      </p:sp>
      <p:sp>
        <p:nvSpPr>
          <p:cNvPr id="5" name="Скругленный прямоугольник 4"/>
          <p:cNvSpPr/>
          <p:nvPr/>
        </p:nvSpPr>
        <p:spPr>
          <a:xfrm>
            <a:off x="295275" y="753621"/>
            <a:ext cx="11309350" cy="102937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1" u="sng" dirty="0">
              <a:solidFill>
                <a:schemeClr val="tx1"/>
              </a:solidFill>
              <a:latin typeface="Times New Roman" pitchFamily="18" charset="0"/>
              <a:cs typeface="Times New Roman" pitchFamily="18" charset="0"/>
            </a:endParaRPr>
          </a:p>
          <a:p>
            <a:pPr>
              <a:defRPr/>
            </a:pPr>
            <a:endParaRPr lang="ru-RU" sz="1400" b="1" u="sng" dirty="0">
              <a:solidFill>
                <a:schemeClr val="tx1"/>
              </a:solidFill>
              <a:latin typeface="Times New Roman" pitchFamily="18" charset="0"/>
              <a:cs typeface="Times New Roman" pitchFamily="18" charset="0"/>
            </a:endParaRPr>
          </a:p>
          <a:p>
            <a:pPr>
              <a:defRPr/>
            </a:pPr>
            <a:endParaRPr lang="ru-RU" sz="1400" b="1" u="sng" dirty="0">
              <a:solidFill>
                <a:schemeClr val="tx1"/>
              </a:solidFill>
              <a:latin typeface="Times New Roman" pitchFamily="18" charset="0"/>
              <a:cs typeface="Times New Roman" pitchFamily="18" charset="0"/>
            </a:endParaRPr>
          </a:p>
          <a:p>
            <a:pPr>
              <a:defRPr/>
            </a:pPr>
            <a:r>
              <a:rPr lang="ru-RU" sz="1400" b="1" u="sng" dirty="0">
                <a:solidFill>
                  <a:schemeClr val="tx1"/>
                </a:solidFill>
                <a:latin typeface="Times New Roman" pitchFamily="18" charset="0"/>
                <a:cs typeface="Times New Roman" pitchFamily="18" charset="0"/>
              </a:rPr>
              <a:t>НА УРОВНЕ ДОУ:</a:t>
            </a:r>
          </a:p>
          <a:p>
            <a:pPr>
              <a:defRPr/>
            </a:pPr>
            <a:r>
              <a:rPr lang="ru-RU" sz="1200" dirty="0">
                <a:solidFill>
                  <a:schemeClr val="tx1"/>
                </a:solidFill>
                <a:latin typeface="Times New Roman" pitchFamily="18" charset="0"/>
                <a:cs typeface="Times New Roman" pitchFamily="18" charset="0"/>
              </a:rPr>
              <a:t>2023г. – Педагогический совет №4 «Мастер – класс для педагогов ДОУ «Ранняя профориентация дошкольников. Использование современных технологий»</a:t>
            </a:r>
          </a:p>
          <a:p>
            <a:pPr>
              <a:defRPr/>
            </a:pPr>
            <a:r>
              <a:rPr lang="ru-RU" sz="1200" dirty="0">
                <a:solidFill>
                  <a:schemeClr val="tx1"/>
                </a:solidFill>
                <a:latin typeface="Times New Roman" pitchFamily="18" charset="0"/>
                <a:cs typeface="Times New Roman" pitchFamily="18" charset="0"/>
              </a:rPr>
              <a:t>2024г. – ноябрь: открытый показ образовательного мероприятия «Квест – игра «Путешествие в страну профессий»</a:t>
            </a:r>
          </a:p>
          <a:p>
            <a:pPr>
              <a:defRPr/>
            </a:pPr>
            <a:r>
              <a:rPr lang="ru-RU" sz="1400" dirty="0">
                <a:solidFill>
                  <a:schemeClr val="tx1"/>
                </a:solidFill>
                <a:latin typeface="Times New Roman" pitchFamily="18" charset="0"/>
                <a:cs typeface="Times New Roman" pitchFamily="18" charset="0"/>
              </a:rPr>
              <a:t>              </a:t>
            </a:r>
          </a:p>
          <a:p>
            <a:pPr algn="ctr">
              <a:defRPr/>
            </a:pPr>
            <a:endParaRPr lang="ru-RU" u="sng" dirty="0">
              <a:solidFill>
                <a:schemeClr val="tx1"/>
              </a:solidFill>
              <a:latin typeface="Times New Roman" pitchFamily="18" charset="0"/>
              <a:cs typeface="Times New Roman" pitchFamily="18" charset="0"/>
            </a:endParaRPr>
          </a:p>
          <a:p>
            <a:pPr algn="ctr">
              <a:defRPr/>
            </a:pPr>
            <a:endParaRPr lang="ru-RU" b="1" u="sng" dirty="0">
              <a:solidFill>
                <a:schemeClr val="tx1"/>
              </a:solidFill>
              <a:latin typeface="Times New Roman" pitchFamily="18" charset="0"/>
              <a:cs typeface="Times New Roman" pitchFamily="18" charset="0"/>
            </a:endParaRPr>
          </a:p>
        </p:txBody>
      </p:sp>
      <p:sp>
        <p:nvSpPr>
          <p:cNvPr id="8" name="Скругленный прямоугольник 7"/>
          <p:cNvSpPr/>
          <p:nvPr/>
        </p:nvSpPr>
        <p:spPr>
          <a:xfrm>
            <a:off x="285750" y="1947404"/>
            <a:ext cx="11395075" cy="12922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600" b="1" u="sng" dirty="0">
              <a:solidFill>
                <a:schemeClr val="tx1"/>
              </a:solidFill>
              <a:latin typeface="Times New Roman" pitchFamily="18" charset="0"/>
              <a:cs typeface="Times New Roman" pitchFamily="18" charset="0"/>
            </a:endParaRPr>
          </a:p>
          <a:p>
            <a:pPr>
              <a:defRPr/>
            </a:pPr>
            <a:r>
              <a:rPr lang="ru-RU" sz="1400" b="1" u="sng" dirty="0">
                <a:solidFill>
                  <a:schemeClr val="tx1"/>
                </a:solidFill>
                <a:latin typeface="Times New Roman" pitchFamily="18" charset="0"/>
                <a:cs typeface="Times New Roman" pitchFamily="18" charset="0"/>
              </a:rPr>
              <a:t>НА МУНИЦИПАЛЬНОМ УРОВНЕ:</a:t>
            </a:r>
          </a:p>
          <a:p>
            <a:pPr>
              <a:defRPr/>
            </a:pPr>
            <a:r>
              <a:rPr lang="ru-RU" sz="1200" dirty="0">
                <a:solidFill>
                  <a:schemeClr val="tx1"/>
                </a:solidFill>
                <a:latin typeface="Times New Roman" pitchFamily="18" charset="0"/>
                <a:cs typeface="Times New Roman" pitchFamily="18" charset="0"/>
              </a:rPr>
              <a:t>2023г. – РМО Выступление с опытом работы «Опыт взаимодействия ДОО и семьи при формировании у дошкольников системных знаний о профессиях взрослых»</a:t>
            </a:r>
          </a:p>
          <a:p>
            <a:pPr>
              <a:defRPr/>
            </a:pPr>
            <a:r>
              <a:rPr lang="ru-RU" sz="1200" dirty="0">
                <a:solidFill>
                  <a:schemeClr val="tx1"/>
                </a:solidFill>
                <a:latin typeface="Times New Roman" pitchFamily="18" charset="0"/>
                <a:cs typeface="Times New Roman" pitchFamily="18" charset="0"/>
              </a:rPr>
              <a:t>2024г. –  участие в районном конкурсе «Моя педагогическая находка» – 1 место (представлен опыт работы по ранней профориентации средствами современных технологий)</a:t>
            </a:r>
          </a:p>
          <a:p>
            <a:pPr>
              <a:defRPr/>
            </a:pPr>
            <a:r>
              <a:rPr lang="ru-RU" sz="1200" dirty="0">
                <a:solidFill>
                  <a:schemeClr val="tx1"/>
                </a:solidFill>
                <a:latin typeface="Times New Roman" pitchFamily="18" charset="0"/>
                <a:cs typeface="Times New Roman" pitchFamily="18" charset="0"/>
              </a:rPr>
              <a:t> </a:t>
            </a:r>
            <a:r>
              <a:rPr lang="ru-RU" sz="1200" dirty="0">
                <a:solidFill>
                  <a:srgbClr val="000000"/>
                </a:solidFill>
                <a:latin typeface="Times New Roman" pitchFamily="18" charset="0"/>
                <a:cs typeface="Times New Roman" pitchFamily="18" charset="0"/>
              </a:rPr>
              <a:t>2024г. – открытый показ образовательного мероприятия «Все профессии важны», в рамках районного этапа конкурса «Воспитатель года»</a:t>
            </a:r>
            <a:endParaRPr lang="ru-RU" sz="1200" dirty="0">
              <a:solidFill>
                <a:schemeClr val="tx1"/>
              </a:solidFill>
              <a:latin typeface="Times New Roman" pitchFamily="18" charset="0"/>
              <a:cs typeface="Times New Roman" pitchFamily="18" charset="0"/>
            </a:endParaRPr>
          </a:p>
          <a:p>
            <a:pPr>
              <a:defRPr/>
            </a:pPr>
            <a:endParaRPr lang="ru-RU" sz="1200" dirty="0">
              <a:solidFill>
                <a:schemeClr val="tx1"/>
              </a:solidFill>
              <a:latin typeface="Times New Roman" pitchFamily="18" charset="0"/>
              <a:cs typeface="Times New Roman" pitchFamily="18" charset="0"/>
            </a:endParaRPr>
          </a:p>
          <a:p>
            <a:pPr>
              <a:defRPr/>
            </a:pPr>
            <a:endParaRPr lang="ru-RU" b="1" u="sng" dirty="0">
              <a:solidFill>
                <a:schemeClr val="tx1"/>
              </a:solidFill>
              <a:latin typeface="Times New Roman" pitchFamily="18" charset="0"/>
              <a:cs typeface="Times New Roman" pitchFamily="18" charset="0"/>
            </a:endParaRPr>
          </a:p>
        </p:txBody>
      </p:sp>
      <p:sp>
        <p:nvSpPr>
          <p:cNvPr id="9" name="Скругленный прямоугольник 8"/>
          <p:cNvSpPr/>
          <p:nvPr/>
        </p:nvSpPr>
        <p:spPr>
          <a:xfrm>
            <a:off x="349250" y="4867275"/>
            <a:ext cx="11428413" cy="126523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b="1" u="sng">
              <a:solidFill>
                <a:schemeClr val="tx1"/>
              </a:solidFill>
              <a:latin typeface="Times New Roman" pitchFamily="18" charset="0"/>
              <a:cs typeface="Times New Roman" pitchFamily="18" charset="0"/>
            </a:endParaRPr>
          </a:p>
          <a:p>
            <a:pPr>
              <a:defRPr/>
            </a:pPr>
            <a:endParaRPr lang="ru-RU" sz="1600" b="1" u="sng">
              <a:solidFill>
                <a:schemeClr val="tx1"/>
              </a:solidFill>
              <a:latin typeface="Times New Roman" pitchFamily="18" charset="0"/>
              <a:cs typeface="Times New Roman" pitchFamily="18" charset="0"/>
            </a:endParaRPr>
          </a:p>
          <a:p>
            <a:pPr>
              <a:defRPr/>
            </a:pPr>
            <a:endParaRPr lang="ru-RU" sz="1600" b="1" u="sng">
              <a:solidFill>
                <a:schemeClr val="tx1"/>
              </a:solidFill>
              <a:latin typeface="Times New Roman" pitchFamily="18" charset="0"/>
              <a:cs typeface="Times New Roman" pitchFamily="18" charset="0"/>
            </a:endParaRPr>
          </a:p>
          <a:p>
            <a:pPr>
              <a:defRPr/>
            </a:pPr>
            <a:endParaRPr lang="ru-RU" sz="1600" b="1" u="sng">
              <a:solidFill>
                <a:schemeClr val="tx1"/>
              </a:solidFill>
              <a:latin typeface="Times New Roman" pitchFamily="18" charset="0"/>
              <a:cs typeface="Times New Roman" pitchFamily="18" charset="0"/>
            </a:endParaRPr>
          </a:p>
          <a:p>
            <a:pPr>
              <a:defRPr/>
            </a:pPr>
            <a:r>
              <a:rPr lang="ru-RU" sz="1400" b="1" u="sng">
                <a:solidFill>
                  <a:schemeClr val="tx1"/>
                </a:solidFill>
                <a:latin typeface="Times New Roman" pitchFamily="18" charset="0"/>
                <a:cs typeface="Times New Roman" pitchFamily="18" charset="0"/>
              </a:rPr>
              <a:t>НА ВСЕРОССИЙСКОМ УРОВНЕ:</a:t>
            </a:r>
          </a:p>
          <a:p>
            <a:pPr>
              <a:defRPr/>
            </a:pPr>
            <a:r>
              <a:rPr lang="ru-RU" sz="1200">
                <a:solidFill>
                  <a:schemeClr val="tx1"/>
                </a:solidFill>
                <a:latin typeface="Times New Roman" pitchFamily="18" charset="0"/>
                <a:cs typeface="Times New Roman" pitchFamily="18" charset="0"/>
              </a:rPr>
              <a:t>2023г. – публикация во всероссийском журнале «Дошкольная педагогика» №4/2023г. </a:t>
            </a:r>
          </a:p>
          <a:p>
            <a:pPr>
              <a:defRPr/>
            </a:pPr>
            <a:r>
              <a:rPr lang="ru-RU" sz="1200">
                <a:solidFill>
                  <a:schemeClr val="tx1"/>
                </a:solidFill>
                <a:latin typeface="Times New Roman" pitchFamily="18" charset="0"/>
                <a:cs typeface="Times New Roman" pitchFamily="18" charset="0"/>
              </a:rPr>
              <a:t>«Современные технологии в ранней профориентации детей старшего дошкольного возраста»</a:t>
            </a:r>
          </a:p>
          <a:p>
            <a:pPr>
              <a:defRPr/>
            </a:pPr>
            <a:r>
              <a:rPr lang="ru-RU" sz="1200">
                <a:solidFill>
                  <a:schemeClr val="tx1"/>
                </a:solidFill>
                <a:latin typeface="Times New Roman" pitchFamily="18" charset="0"/>
                <a:cs typeface="Times New Roman" pitchFamily="18" charset="0"/>
              </a:rPr>
              <a:t>2024г. – участие в </a:t>
            </a:r>
            <a:r>
              <a:rPr lang="en-US" sz="1200">
                <a:solidFill>
                  <a:schemeClr val="tx1"/>
                </a:solidFill>
                <a:latin typeface="Times New Roman" pitchFamily="18" charset="0"/>
                <a:cs typeface="Times New Roman" pitchFamily="18" charset="0"/>
              </a:rPr>
              <a:t>XII</a:t>
            </a:r>
            <a:r>
              <a:rPr lang="ru-RU" sz="1200">
                <a:solidFill>
                  <a:schemeClr val="tx1"/>
                </a:solidFill>
                <a:latin typeface="Times New Roman" pitchFamily="18" charset="0"/>
                <a:cs typeface="Times New Roman" pitchFamily="18" charset="0"/>
              </a:rPr>
              <a:t> Всероссийском конкурсе «Воспитатель России» </a:t>
            </a:r>
          </a:p>
          <a:p>
            <a:pPr>
              <a:defRPr/>
            </a:pPr>
            <a:r>
              <a:rPr lang="ru-RU" sz="1200">
                <a:solidFill>
                  <a:schemeClr val="tx1"/>
                </a:solidFill>
                <a:latin typeface="Times New Roman" pitchFamily="18" charset="0"/>
                <a:cs typeface="Times New Roman" pitchFamily="18" charset="0"/>
              </a:rPr>
              <a:t>(представлена система работы с семьей по ранней профориентации дошкольников»</a:t>
            </a:r>
            <a:endParaRPr lang="ru-RU" sz="1400">
              <a:solidFill>
                <a:schemeClr val="tx1"/>
              </a:solidFill>
              <a:latin typeface="Times New Roman" pitchFamily="18" charset="0"/>
              <a:cs typeface="Times New Roman" pitchFamily="18" charset="0"/>
            </a:endParaRPr>
          </a:p>
          <a:p>
            <a:pPr>
              <a:defRPr/>
            </a:pPr>
            <a:endParaRPr lang="ru-RU" sz="1400">
              <a:solidFill>
                <a:schemeClr val="tx1"/>
              </a:solidFill>
              <a:latin typeface="Times New Roman" pitchFamily="18" charset="0"/>
              <a:cs typeface="Times New Roman" pitchFamily="18" charset="0"/>
            </a:endParaRPr>
          </a:p>
          <a:p>
            <a:pPr>
              <a:defRPr/>
            </a:pPr>
            <a:endParaRPr lang="ru-RU" sz="1400">
              <a:solidFill>
                <a:schemeClr val="tx1"/>
              </a:solidFill>
              <a:latin typeface="Times New Roman" pitchFamily="18" charset="0"/>
              <a:cs typeface="Times New Roman" pitchFamily="18" charset="0"/>
            </a:endParaRPr>
          </a:p>
          <a:p>
            <a:pPr>
              <a:defRPr/>
            </a:pPr>
            <a:r>
              <a:rPr lang="ru-RU" sz="1400">
                <a:solidFill>
                  <a:schemeClr val="tx1"/>
                </a:solidFill>
                <a:latin typeface="Times New Roman" pitchFamily="18" charset="0"/>
                <a:cs typeface="Times New Roman" pitchFamily="18" charset="0"/>
              </a:rPr>
              <a:t> </a:t>
            </a:r>
          </a:p>
          <a:p>
            <a:pPr algn="ctr">
              <a:defRPr/>
            </a:pPr>
            <a:endParaRPr lang="ru-RU" b="1" u="sng">
              <a:solidFill>
                <a:schemeClr val="tx1"/>
              </a:solidFill>
              <a:latin typeface="Times New Roman" pitchFamily="18" charset="0"/>
              <a:cs typeface="Times New Roman" pitchFamily="18" charset="0"/>
            </a:endParaRPr>
          </a:p>
        </p:txBody>
      </p:sp>
      <p:sp>
        <p:nvSpPr>
          <p:cNvPr id="2" name="Скругленный прямоугольник 7"/>
          <p:cNvSpPr/>
          <p:nvPr/>
        </p:nvSpPr>
        <p:spPr>
          <a:xfrm>
            <a:off x="349250" y="3410637"/>
            <a:ext cx="11326812" cy="129222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sz="1600" b="1" u="sng" dirty="0">
              <a:solidFill>
                <a:schemeClr val="tx1"/>
              </a:solidFill>
              <a:latin typeface="Times New Roman" pitchFamily="18" charset="0"/>
              <a:cs typeface="Times New Roman" pitchFamily="18" charset="0"/>
            </a:endParaRPr>
          </a:p>
          <a:p>
            <a:pPr>
              <a:defRPr/>
            </a:pPr>
            <a:r>
              <a:rPr lang="ru-RU" sz="1400" b="1" u="sng" dirty="0">
                <a:solidFill>
                  <a:schemeClr val="tx1"/>
                </a:solidFill>
                <a:latin typeface="Times New Roman" pitchFamily="18" charset="0"/>
                <a:cs typeface="Times New Roman" pitchFamily="18" charset="0"/>
              </a:rPr>
              <a:t>НА РЕГИОНАЛЬНОМ УРОВНЕ:</a:t>
            </a:r>
          </a:p>
          <a:p>
            <a:pPr>
              <a:defRPr/>
            </a:pPr>
            <a:r>
              <a:rPr lang="ru-RU" sz="1200" dirty="0">
                <a:solidFill>
                  <a:schemeClr val="tx1"/>
                </a:solidFill>
                <a:latin typeface="Times New Roman" pitchFamily="18" charset="0"/>
                <a:cs typeface="Times New Roman" pitchFamily="18" charset="0"/>
              </a:rPr>
              <a:t>2024г. – Региональный фестиваль методических служб Нижегородской области – Диплом 2 степени (являлась членом команды, в номинации «Методическое объединение»</a:t>
            </a:r>
          </a:p>
          <a:p>
            <a:pPr>
              <a:defRPr/>
            </a:pPr>
            <a:endParaRPr lang="ru-RU" sz="1200" dirty="0">
              <a:solidFill>
                <a:schemeClr val="tx1"/>
              </a:solidFill>
              <a:latin typeface="Times New Roman" pitchFamily="18" charset="0"/>
              <a:cs typeface="Times New Roman" pitchFamily="18" charset="0"/>
            </a:endParaRPr>
          </a:p>
          <a:p>
            <a:pPr>
              <a:defRPr/>
            </a:pPr>
            <a:endParaRPr lang="ru-RU" b="1" u="sng" dirty="0">
              <a:solidFill>
                <a:schemeClr val="tx1"/>
              </a:solidFill>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770981" y="63183"/>
            <a:ext cx="6650037" cy="485457"/>
          </a:xfrm>
          <a:prstGeom prst="roundRect">
            <a:avLst/>
          </a:prstGeom>
          <a:solidFill>
            <a:srgbClr val="FDF3E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solidFill>
                  <a:srgbClr val="8E4221"/>
                </a:solidFill>
                <a:latin typeface="Constantia" pitchFamily="18" charset="0"/>
                <a:cs typeface="Arial" charset="0"/>
              </a:rPr>
              <a:t>ИСТОЧНИКИ</a:t>
            </a:r>
          </a:p>
        </p:txBody>
      </p:sp>
      <p:sp>
        <p:nvSpPr>
          <p:cNvPr id="6" name="TextBox 5">
            <a:extLst>
              <a:ext uri="{FF2B5EF4-FFF2-40B4-BE49-F238E27FC236}">
                <a16:creationId xmlns:a16="http://schemas.microsoft.com/office/drawing/2014/main" id="{4FB12AFC-A53D-4ACB-BC44-B32E6AF6C16D}"/>
              </a:ext>
            </a:extLst>
          </p:cNvPr>
          <p:cNvSpPr txBox="1"/>
          <p:nvPr/>
        </p:nvSpPr>
        <p:spPr>
          <a:xfrm>
            <a:off x="172720" y="548640"/>
            <a:ext cx="11856720" cy="6137578"/>
          </a:xfrm>
          <a:prstGeom prst="rect">
            <a:avLst/>
          </a:prstGeom>
          <a:noFill/>
        </p:spPr>
        <p:txBody>
          <a:bodyPr wrap="square">
            <a:spAutoFit/>
          </a:bodyPr>
          <a:lstStyle/>
          <a:p>
            <a:pPr lvl="0"/>
            <a:r>
              <a:rPr lang="ru-RU" dirty="0">
                <a:solidFill>
                  <a:srgbClr val="002060"/>
                </a:solidFill>
                <a:latin typeface="Times New Roman" pitchFamily="18" charset="0"/>
                <a:cs typeface="Times New Roman" pitchFamily="18" charset="0"/>
              </a:rPr>
              <a:t>1. </a:t>
            </a:r>
            <a:r>
              <a:rPr lang="ru-RU" sz="1600" dirty="0">
                <a:latin typeface="Times New Roman" panose="02020603050405020304" pitchFamily="18" charset="0"/>
                <a:cs typeface="Times New Roman" pitchFamily="18" charset="0"/>
              </a:rPr>
              <a:t>Федеральный закон Российской Федерации от 29 декабря 2012 г. № 273-ФЗ "Об образовании в Российской Федерации";</a:t>
            </a:r>
          </a:p>
          <a:p>
            <a:pPr lvl="0"/>
            <a:r>
              <a:rPr lang="ru-RU" sz="1600" dirty="0">
                <a:latin typeface="Times New Roman" panose="02020603050405020304" pitchFamily="18" charset="0"/>
                <a:cs typeface="Times New Roman" pitchFamily="18" charset="0"/>
              </a:rPr>
              <a:t>2.Приказ Министерства образования и науки Российской Федерации от 17 октября 2013г.  № 1155 «Об утверждении федерального государственного образовательного стандарта дошкольного образования» (зарегистрирован Минюстом России 14 ноября 2013г); </a:t>
            </a:r>
          </a:p>
          <a:p>
            <a:pPr>
              <a:spcBef>
                <a:spcPts val="0"/>
              </a:spcBef>
              <a:spcAft>
                <a:spcPts val="0"/>
              </a:spcAft>
            </a:pPr>
            <a:r>
              <a:rPr lang="ru-RU" sz="1600" dirty="0">
                <a:latin typeface="Times New Roman" panose="02020603050405020304" pitchFamily="18" charset="0"/>
                <a:cs typeface="Times New Roman" pitchFamily="18" charset="0"/>
              </a:rPr>
              <a:t>3. </a:t>
            </a:r>
            <a:r>
              <a:rPr lang="ru-RU" sz="1600" i="0" dirty="0">
                <a:effectLst/>
                <a:latin typeface="Times New Roman" panose="02020603050405020304" pitchFamily="18" charset="0"/>
                <a:cs typeface="Times New Roman" panose="02020603050405020304" pitchFamily="18" charset="0"/>
              </a:rPr>
              <a:t>Приказ Министерства просвещения РФ от 25 ноября 2022 г. № 1028 "Об утверждении федеральной образовательной программы дошкольного образования«;</a:t>
            </a:r>
          </a:p>
          <a:p>
            <a:pPr>
              <a:spcBef>
                <a:spcPts val="0"/>
              </a:spcBef>
              <a:spcAft>
                <a:spcPts val="0"/>
              </a:spcAft>
            </a:pPr>
            <a:r>
              <a:rPr lang="ru-RU" sz="1600" dirty="0">
                <a:latin typeface="Times New Roman" panose="02020603050405020304" pitchFamily="18" charset="0"/>
                <a:cs typeface="Times New Roman" panose="02020603050405020304" pitchFamily="18" charset="0"/>
              </a:rPr>
              <a:t>4. </a:t>
            </a:r>
            <a:r>
              <a:rPr lang="ru-RU" sz="1600" b="0" i="0" dirty="0">
                <a:solidFill>
                  <a:srgbClr val="333333"/>
                </a:solidFill>
                <a:effectLst/>
                <a:latin typeface="Times New Roman" panose="02020603050405020304" pitchFamily="18" charset="0"/>
                <a:cs typeface="Times New Roman" panose="02020603050405020304" pitchFamily="18" charset="0"/>
              </a:rPr>
              <a:t>Буре Р.  С. Дошкольник и труд. Теория и методика трудового воспитания. – М.: Мозаика-Синтез, 2011.</a:t>
            </a:r>
          </a:p>
          <a:p>
            <a:pPr>
              <a:spcBef>
                <a:spcPts val="0"/>
              </a:spcBef>
              <a:spcAft>
                <a:spcPts val="0"/>
              </a:spcAft>
            </a:pPr>
            <a:r>
              <a:rPr lang="ru-RU" sz="1600" dirty="0">
                <a:latin typeface="Times New Roman" panose="02020603050405020304" pitchFamily="18" charset="0"/>
                <a:cs typeface="Times New Roman" panose="02020603050405020304" pitchFamily="18" charset="0"/>
              </a:rPr>
              <a:t>5. </a:t>
            </a:r>
            <a:r>
              <a:rPr lang="ru-RU" sz="1600" b="0" i="0" dirty="0">
                <a:solidFill>
                  <a:srgbClr val="333333"/>
                </a:solidFill>
                <a:effectLst/>
                <a:latin typeface="Times New Roman" panose="02020603050405020304" pitchFamily="18" charset="0"/>
                <a:cs typeface="Times New Roman" panose="02020603050405020304" pitchFamily="18" charset="0"/>
              </a:rPr>
              <a:t>Голицына Н.С. Ознакомление дошкольников с социальной действительностью [Текст]: перспективное планирование работы с детьми 3 - 7 лет. - М.: Мозаика - Синтез, 2006.</a:t>
            </a:r>
          </a:p>
          <a:p>
            <a:pPr>
              <a:spcBef>
                <a:spcPts val="0"/>
              </a:spcBef>
              <a:spcAft>
                <a:spcPts val="0"/>
              </a:spcAft>
            </a:pPr>
            <a:r>
              <a:rPr lang="ru-RU" sz="1600" b="0" i="0" dirty="0">
                <a:solidFill>
                  <a:srgbClr val="333333"/>
                </a:solidFill>
                <a:effectLst/>
                <a:latin typeface="Times New Roman" panose="02020603050405020304" pitchFamily="18" charset="0"/>
                <a:cs typeface="Times New Roman" panose="02020603050405020304" pitchFamily="18" charset="0"/>
              </a:rPr>
              <a:t>6. Захаров Н.Н. Профессиональная ориентация дошкольников  М.: Просвещение 1989.</a:t>
            </a:r>
          </a:p>
          <a:p>
            <a:pPr>
              <a:spcBef>
                <a:spcPts val="0"/>
              </a:spcBef>
              <a:spcAft>
                <a:spcPts val="0"/>
              </a:spcAft>
            </a:pPr>
            <a:r>
              <a:rPr lang="ru-RU" sz="1600" dirty="0">
                <a:solidFill>
                  <a:srgbClr val="333333"/>
                </a:solidFill>
                <a:latin typeface="Times New Roman" panose="02020603050405020304" pitchFamily="18" charset="0"/>
                <a:cs typeface="Times New Roman" panose="02020603050405020304" pitchFamily="18" charset="0"/>
              </a:rPr>
              <a:t>7. </a:t>
            </a:r>
            <a:r>
              <a:rPr lang="ru-RU" sz="1600" b="0" i="0" dirty="0">
                <a:solidFill>
                  <a:srgbClr val="333333"/>
                </a:solidFill>
                <a:effectLst/>
                <a:latin typeface="Times New Roman" panose="02020603050405020304" pitchFamily="18" charset="0"/>
                <a:cs typeface="Times New Roman" panose="02020603050405020304" pitchFamily="18" charset="0"/>
              </a:rPr>
              <a:t>Кондрашов В.  П.  Введение дошкольников в мир профессий: Учебно-методическое пособие.  – Балашов: Издательство «Николаев», 2004.</a:t>
            </a:r>
          </a:p>
          <a:p>
            <a:pPr>
              <a:spcBef>
                <a:spcPts val="0"/>
              </a:spcBef>
              <a:spcAft>
                <a:spcPts val="0"/>
              </a:spcAft>
            </a:pPr>
            <a:r>
              <a:rPr lang="ru-RU" sz="1600" dirty="0">
                <a:solidFill>
                  <a:srgbClr val="333333"/>
                </a:solidFill>
                <a:latin typeface="Times New Roman" panose="02020603050405020304" pitchFamily="18" charset="0"/>
                <a:cs typeface="Times New Roman" panose="02020603050405020304" pitchFamily="18" charset="0"/>
              </a:rPr>
              <a:t>8. </a:t>
            </a:r>
            <a:r>
              <a:rPr lang="ru-RU" sz="1600" b="0" i="0" dirty="0">
                <a:solidFill>
                  <a:srgbClr val="333333"/>
                </a:solidFill>
                <a:effectLst/>
                <a:latin typeface="Times New Roman" panose="02020603050405020304" pitchFamily="18" charset="0"/>
                <a:cs typeface="Times New Roman" panose="02020603050405020304" pitchFamily="18" charset="0"/>
              </a:rPr>
              <a:t> </a:t>
            </a:r>
            <a:r>
              <a:rPr lang="ru-RU" sz="1600" b="0" i="0" dirty="0" err="1">
                <a:solidFill>
                  <a:srgbClr val="333333"/>
                </a:solidFill>
                <a:effectLst/>
                <a:latin typeface="Times New Roman" panose="02020603050405020304" pitchFamily="18" charset="0"/>
                <a:cs typeface="Times New Roman" panose="02020603050405020304" pitchFamily="18" charset="0"/>
              </a:rPr>
              <a:t>Куцакова</a:t>
            </a:r>
            <a:r>
              <a:rPr lang="ru-RU" sz="1600" b="0" i="0" dirty="0">
                <a:solidFill>
                  <a:srgbClr val="333333"/>
                </a:solidFill>
                <a:effectLst/>
                <a:latin typeface="Times New Roman" panose="02020603050405020304" pitchFamily="18" charset="0"/>
                <a:cs typeface="Times New Roman" panose="02020603050405020304" pitchFamily="18" charset="0"/>
              </a:rPr>
              <a:t> Л. В. Трудовое воспитание в детском саду. Система работы с детьми 3-7 лет.  – М.: Мозаика-Синтез, 2012. – 128 с.</a:t>
            </a:r>
          </a:p>
          <a:p>
            <a:pPr marL="97155" indent="-97155" algn="just">
              <a:spcBef>
                <a:spcPts val="450"/>
              </a:spcBef>
              <a:spcAft>
                <a:spcPts val="0"/>
              </a:spcAft>
            </a:pPr>
            <a:r>
              <a:rPr lang="ru-RU" sz="1600" dirty="0">
                <a:solidFill>
                  <a:srgbClr val="333333"/>
                </a:solidFill>
                <a:latin typeface="Times New Roman" panose="02020603050405020304" pitchFamily="18" charset="0"/>
                <a:cs typeface="Times New Roman" panose="02020603050405020304" pitchFamily="18" charset="0"/>
              </a:rPr>
              <a:t>9. </a:t>
            </a:r>
            <a:r>
              <a:rPr lang="ru-RU" sz="1600" b="0" i="0" dirty="0">
                <a:solidFill>
                  <a:srgbClr val="333333"/>
                </a:solidFill>
                <a:effectLst/>
                <a:latin typeface="Times New Roman" panose="02020603050405020304" pitchFamily="18" charset="0"/>
                <a:cs typeface="Times New Roman" panose="02020603050405020304" pitchFamily="18" charset="0"/>
              </a:rPr>
              <a:t>  Потапова Т.  В.  Беседы с дошкольниками о профессиях – М.: Сфера, 2005.</a:t>
            </a:r>
          </a:p>
          <a:p>
            <a:pPr marL="97155" indent="-97155" algn="just">
              <a:spcBef>
                <a:spcPts val="450"/>
              </a:spcBef>
              <a:spcAft>
                <a:spcPts val="0"/>
              </a:spcAft>
            </a:pPr>
            <a:r>
              <a:rPr lang="ru-RU" sz="1600" dirty="0">
                <a:solidFill>
                  <a:srgbClr val="333333"/>
                </a:solidFill>
                <a:latin typeface="Times New Roman" panose="02020603050405020304" pitchFamily="18" charset="0"/>
                <a:cs typeface="Times New Roman" panose="02020603050405020304" pitchFamily="18" charset="0"/>
              </a:rPr>
              <a:t>10. </a:t>
            </a:r>
            <a:r>
              <a:rPr lang="ru-RU" sz="1600" b="0" i="0" dirty="0">
                <a:solidFill>
                  <a:srgbClr val="333333"/>
                </a:solidFill>
                <a:effectLst/>
                <a:latin typeface="Times New Roman" panose="02020603050405020304" pitchFamily="18" charset="0"/>
                <a:cs typeface="Times New Roman" panose="02020603050405020304" pitchFamily="18" charset="0"/>
              </a:rPr>
              <a:t>Савина И.В. Формирование представлений о профессиях у детей старшего дошкольного возраста // Воспитатель ДОУ. 2012.№ 2.</a:t>
            </a:r>
          </a:p>
          <a:p>
            <a:pPr marL="97155" indent="-97155" algn="just">
              <a:spcBef>
                <a:spcPts val="450"/>
              </a:spcBef>
              <a:spcAft>
                <a:spcPts val="0"/>
              </a:spcAft>
            </a:pPr>
            <a:r>
              <a:rPr lang="ru-RU" sz="1600" dirty="0">
                <a:solidFill>
                  <a:srgbClr val="333333"/>
                </a:solidFill>
                <a:latin typeface="Times New Roman" panose="02020603050405020304" pitchFamily="18" charset="0"/>
                <a:cs typeface="Times New Roman" panose="02020603050405020304" pitchFamily="18" charset="0"/>
              </a:rPr>
              <a:t>11. </a:t>
            </a:r>
            <a:r>
              <a:rPr lang="ru-RU" sz="1600" b="0" i="0" dirty="0">
                <a:solidFill>
                  <a:srgbClr val="333333"/>
                </a:solidFill>
                <a:effectLst/>
                <a:latin typeface="Times New Roman" panose="02020603050405020304" pitchFamily="18" charset="0"/>
                <a:cs typeface="Times New Roman" panose="02020603050405020304" pitchFamily="18" charset="0"/>
              </a:rPr>
              <a:t>Шорыгина Т.А. Беседы о профессиях. М., 2014.</a:t>
            </a:r>
          </a:p>
          <a:p>
            <a:pPr marL="97155" indent="-97155" algn="just">
              <a:spcBef>
                <a:spcPts val="450"/>
              </a:spcBef>
              <a:spcAft>
                <a:spcPts val="0"/>
              </a:spcAft>
            </a:pPr>
            <a:r>
              <a:rPr lang="ru-RU" sz="1600" dirty="0">
                <a:solidFill>
                  <a:srgbClr val="333333"/>
                </a:solidFill>
                <a:latin typeface="Times New Roman" panose="02020603050405020304" pitchFamily="18" charset="0"/>
                <a:cs typeface="Times New Roman" panose="02020603050405020304" pitchFamily="18" charset="0"/>
              </a:rPr>
              <a:t>12. </a:t>
            </a:r>
            <a:r>
              <a:rPr lang="ru-RU" sz="1600" b="0" i="0" dirty="0">
                <a:solidFill>
                  <a:srgbClr val="333333"/>
                </a:solidFill>
                <a:effectLst/>
                <a:latin typeface="Times New Roman" panose="02020603050405020304" pitchFamily="18" charset="0"/>
                <a:cs typeface="Times New Roman" panose="02020603050405020304" pitchFamily="18" charset="0"/>
              </a:rPr>
              <a:t>Шорыгина Т.  А.  Профессии.  Какие они?  Книга для воспитателей, гувернеров и родителей. М.: Гном, 2013.  </a:t>
            </a:r>
          </a:p>
          <a:p>
            <a:pPr algn="ctr"/>
            <a:endParaRPr lang="ru-RU" sz="1600" dirty="0">
              <a:latin typeface="Times New Roman" pitchFamily="18" charset="0"/>
              <a:cs typeface="Times New Roman" pitchFamily="18" charset="0"/>
            </a:endParaRPr>
          </a:p>
          <a:p>
            <a:pPr algn="ctr"/>
            <a:r>
              <a:rPr lang="ru-RU" sz="1600" dirty="0">
                <a:latin typeface="Times New Roman" pitchFamily="18" charset="0"/>
                <a:cs typeface="Times New Roman" pitchFamily="18" charset="0"/>
              </a:rPr>
              <a:t>Электронные -ресурсы</a:t>
            </a:r>
          </a:p>
          <a:p>
            <a:pPr marL="342900" indent="-342900">
              <a:buAutoNum type="arabicPeriod"/>
            </a:pPr>
            <a:r>
              <a:rPr lang="en-US" sz="1600" dirty="0">
                <a:solidFill>
                  <a:srgbClr val="002060"/>
                </a:solidFill>
                <a:latin typeface="Times New Roman" pitchFamily="18" charset="0"/>
                <a:cs typeface="Times New Roman" pitchFamily="18" charset="0"/>
                <a:hlinkClick r:id="rId3"/>
              </a:rPr>
              <a:t>https://www.dissercat.com/</a:t>
            </a:r>
            <a:endParaRPr lang="ru-RU" sz="1600" dirty="0">
              <a:solidFill>
                <a:srgbClr val="002060"/>
              </a:solidFill>
              <a:latin typeface="Times New Roman" pitchFamily="18" charset="0"/>
              <a:cs typeface="Times New Roman" pitchFamily="18" charset="0"/>
            </a:endParaRPr>
          </a:p>
          <a:p>
            <a:pPr marL="342900" indent="-342900">
              <a:buAutoNum type="arabicPeriod"/>
            </a:pPr>
            <a:r>
              <a:rPr lang="en-US" sz="1600" dirty="0">
                <a:solidFill>
                  <a:srgbClr val="002060"/>
                </a:solidFill>
                <a:latin typeface="Times New Roman" pitchFamily="18" charset="0"/>
                <a:cs typeface="Times New Roman" pitchFamily="18" charset="0"/>
                <a:hlinkClick r:id="rId4"/>
              </a:rPr>
              <a:t>http://elar.uspu.ru/</a:t>
            </a:r>
            <a:r>
              <a:rPr lang="ru-RU" sz="1600" dirty="0">
                <a:solidFill>
                  <a:srgbClr val="002060"/>
                </a:solidFill>
                <a:latin typeface="Times New Roman" pitchFamily="18" charset="0"/>
                <a:cs typeface="Times New Roman" pitchFamily="18" charset="0"/>
              </a:rPr>
              <a:t> </a:t>
            </a:r>
          </a:p>
          <a:p>
            <a:pPr marL="342900" indent="-342900">
              <a:buAutoNum type="arabicPeriod"/>
            </a:pPr>
            <a:r>
              <a:rPr lang="en-US" sz="1600" dirty="0">
                <a:solidFill>
                  <a:srgbClr val="002060"/>
                </a:solidFill>
                <a:latin typeface="Times New Roman" pitchFamily="18" charset="0"/>
                <a:cs typeface="Times New Roman" pitchFamily="18" charset="0"/>
                <a:hlinkClick r:id="rId5"/>
              </a:rPr>
              <a:t>https://www.pedopyt.ru/</a:t>
            </a:r>
            <a:endParaRPr lang="ru-RU" sz="1600" dirty="0">
              <a:solidFill>
                <a:srgbClr val="002060"/>
              </a:solidFill>
              <a:latin typeface="Times New Roman" pitchFamily="18" charset="0"/>
              <a:cs typeface="Times New Roman" pitchFamily="18" charset="0"/>
            </a:endParaRPr>
          </a:p>
          <a:p>
            <a:pPr marL="97155" indent="-97155" algn="just">
              <a:spcBef>
                <a:spcPts val="450"/>
              </a:spcBef>
              <a:spcAft>
                <a:spcPts val="0"/>
              </a:spcAft>
            </a:pPr>
            <a:r>
              <a:rPr lang="ru-RU" sz="1600" b="0" i="0" dirty="0">
                <a:solidFill>
                  <a:srgbClr val="333333"/>
                </a:solidFill>
                <a:effectLst/>
                <a:latin typeface="Times New Roman" panose="02020603050405020304" pitchFamily="18" charset="0"/>
                <a:cs typeface="Times New Roman" panose="02020603050405020304" pitchFamily="18" charset="0"/>
              </a:rPr>
              <a:t>   </a:t>
            </a:r>
            <a:endParaRPr lang="ru-RU" sz="1600" dirty="0">
              <a:latin typeface="Times New Roman" pitchFamily="18" charset="0"/>
              <a:cs typeface="Times New Roman" pitchFamily="18" charset="0"/>
            </a:endParaRPr>
          </a:p>
          <a:p>
            <a:pPr lvl="0"/>
            <a:endParaRPr lang="ru-RU" sz="1800" dirty="0">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7">
            <a:extLst>
              <a:ext uri="{FF2B5EF4-FFF2-40B4-BE49-F238E27FC236}">
                <a16:creationId xmlns:a16="http://schemas.microsoft.com/office/drawing/2014/main" id="{CFE2FADE-1A1F-4B46-80FD-F81272C09220}"/>
              </a:ext>
            </a:extLst>
          </p:cNvPr>
          <p:cNvPicPr>
            <a:picLocks noChangeAspect="1"/>
          </p:cNvPicPr>
          <p:nvPr/>
        </p:nvPicPr>
        <p:blipFill>
          <a:blip r:embed="rId2" cstate="print"/>
          <a:srcRect l="11562" r="9682"/>
          <a:stretch>
            <a:fillRect/>
          </a:stretch>
        </p:blipFill>
        <p:spPr bwMode="auto">
          <a:xfrm>
            <a:off x="3497898" y="4304152"/>
            <a:ext cx="5783262" cy="1247775"/>
          </a:xfrm>
          <a:prstGeom prst="rect">
            <a:avLst/>
          </a:prstGeom>
          <a:noFill/>
          <a:ln w="9525">
            <a:noFill/>
            <a:miter lim="800000"/>
            <a:headEnd/>
            <a:tailEnd/>
          </a:ln>
        </p:spPr>
      </p:pic>
      <p:pic>
        <p:nvPicPr>
          <p:cNvPr id="6" name="Рисунок 4">
            <a:extLst>
              <a:ext uri="{FF2B5EF4-FFF2-40B4-BE49-F238E27FC236}">
                <a16:creationId xmlns:a16="http://schemas.microsoft.com/office/drawing/2014/main" id="{2B0D9919-839E-4B94-88AC-762EA496EF23}"/>
              </a:ext>
            </a:extLst>
          </p:cNvPr>
          <p:cNvPicPr>
            <a:picLocks noChangeAspect="1"/>
          </p:cNvPicPr>
          <p:nvPr/>
        </p:nvPicPr>
        <p:blipFill>
          <a:blip r:embed="rId3" cstate="print"/>
          <a:srcRect l="30772" t="43304" r="29485" b="23026"/>
          <a:stretch>
            <a:fillRect/>
          </a:stretch>
        </p:blipFill>
        <p:spPr bwMode="auto">
          <a:xfrm>
            <a:off x="245428" y="876057"/>
            <a:ext cx="4601641" cy="2192263"/>
          </a:xfrm>
          <a:prstGeom prst="rect">
            <a:avLst/>
          </a:prstGeom>
          <a:noFill/>
          <a:ln w="28575">
            <a:solidFill>
              <a:srgbClr val="0070C0"/>
            </a:solidFill>
            <a:miter lim="800000"/>
            <a:headEnd/>
            <a:tailEnd/>
          </a:ln>
        </p:spPr>
      </p:pic>
      <p:pic>
        <p:nvPicPr>
          <p:cNvPr id="8" name="Рисунок 7">
            <a:extLst>
              <a:ext uri="{FF2B5EF4-FFF2-40B4-BE49-F238E27FC236}">
                <a16:creationId xmlns:a16="http://schemas.microsoft.com/office/drawing/2014/main" id="{10F0866C-B81A-4A11-ABDE-AD757DF7EE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2880" y="296937"/>
            <a:ext cx="6283626" cy="35376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3616960" y="204789"/>
            <a:ext cx="5892799" cy="470066"/>
          </a:xfrm>
          <a:prstGeom prst="roundRect">
            <a:avLst/>
          </a:prstGeom>
          <a:solidFill>
            <a:schemeClr val="accent1">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prstClr val="black"/>
                </a:solidFill>
                <a:latin typeface="Constantia" panose="02030602050306030303" pitchFamily="18" charset="0"/>
                <a:ea typeface="+mj-ea"/>
                <a:cs typeface="+mj-cs"/>
              </a:rPr>
              <a:t>АКТУАЛЬНОСТЬ ОПЫТА</a:t>
            </a:r>
            <a:endParaRPr lang="ru-RU" b="1" dirty="0"/>
          </a:p>
        </p:txBody>
      </p:sp>
      <p:pic>
        <p:nvPicPr>
          <p:cNvPr id="19458" name="Рисунок 7"/>
          <p:cNvPicPr>
            <a:picLocks noChangeAspect="1"/>
          </p:cNvPicPr>
          <p:nvPr/>
        </p:nvPicPr>
        <p:blipFill>
          <a:blip r:embed="rId2"/>
          <a:srcRect/>
          <a:stretch>
            <a:fillRect/>
          </a:stretch>
        </p:blipFill>
        <p:spPr bwMode="auto">
          <a:xfrm>
            <a:off x="228457" y="1322051"/>
            <a:ext cx="1767761" cy="844630"/>
          </a:xfrm>
          <a:prstGeom prst="rect">
            <a:avLst/>
          </a:prstGeom>
          <a:noFill/>
          <a:ln w="9525">
            <a:noFill/>
            <a:miter lim="800000"/>
            <a:headEnd/>
            <a:tailEnd/>
          </a:ln>
        </p:spPr>
      </p:pic>
      <p:sp>
        <p:nvSpPr>
          <p:cNvPr id="19459" name="Rectangle 4"/>
          <p:cNvSpPr>
            <a:spLocks noChangeArrowheads="1"/>
          </p:cNvSpPr>
          <p:nvPr/>
        </p:nvSpPr>
        <p:spPr bwMode="auto">
          <a:xfrm>
            <a:off x="2105870" y="1019981"/>
            <a:ext cx="3990129" cy="1575245"/>
          </a:xfrm>
          <a:prstGeom prst="rect">
            <a:avLst/>
          </a:prstGeom>
          <a:noFill/>
          <a:ln w="12700">
            <a:solidFill>
              <a:srgbClr val="800000"/>
            </a:solidFill>
            <a:miter lim="800000"/>
            <a:headEnd/>
            <a:tailEnd/>
          </a:ln>
        </p:spPr>
        <p:txBody>
          <a:bodyPr wrap="none" anchor="ctr"/>
          <a:lstStyle/>
          <a:p>
            <a:pPr algn="ctr"/>
            <a:r>
              <a:rPr lang="ru-RU" sz="1400" b="1" dirty="0">
                <a:latin typeface="Times New Roman" panose="02020603050405020304" pitchFamily="18" charset="0"/>
                <a:cs typeface="Times New Roman" panose="02020603050405020304" pitchFamily="18" charset="0"/>
              </a:rPr>
              <a:t>Образовательная область </a:t>
            </a:r>
          </a:p>
          <a:p>
            <a:pPr algn="ctr"/>
            <a:r>
              <a:rPr lang="ru-RU" sz="1400" b="1" dirty="0">
                <a:latin typeface="Times New Roman" panose="02020603050405020304" pitchFamily="18" charset="0"/>
                <a:cs typeface="Times New Roman" panose="02020603050405020304" pitchFamily="18" charset="0"/>
              </a:rPr>
              <a:t>«Социально-коммуникативное развитие»</a:t>
            </a:r>
          </a:p>
          <a:p>
            <a:pPr algn="ctr"/>
            <a:endParaRPr lang="ru-RU" sz="1400" dirty="0">
              <a:latin typeface="Times New Roman" panose="02020603050405020304" pitchFamily="18" charset="0"/>
              <a:cs typeface="Times New Roman" panose="02020603050405020304" pitchFamily="18" charset="0"/>
            </a:endParaRPr>
          </a:p>
          <a:p>
            <a:pPr algn="ctr"/>
            <a:r>
              <a:rPr lang="ru-RU" sz="1400" dirty="0">
                <a:latin typeface="Times New Roman" panose="02020603050405020304" pitchFamily="18" charset="0"/>
                <a:cs typeface="Times New Roman" panose="02020603050405020304" pitchFamily="18" charset="0"/>
              </a:rPr>
              <a:t>Один из аспектов направлена на достижение </a:t>
            </a:r>
          </a:p>
          <a:p>
            <a:pPr algn="ctr"/>
            <a:r>
              <a:rPr lang="ru-RU" sz="1400" dirty="0">
                <a:latin typeface="Times New Roman" panose="02020603050405020304" pitchFamily="18" charset="0"/>
                <a:cs typeface="Times New Roman" panose="02020603050405020304" pitchFamily="18" charset="0"/>
              </a:rPr>
              <a:t>цели формирования положительного</a:t>
            </a:r>
          </a:p>
          <a:p>
            <a:pPr algn="ctr"/>
            <a:r>
              <a:rPr lang="ru-RU" sz="1400" dirty="0">
                <a:latin typeface="Times New Roman" panose="02020603050405020304" pitchFamily="18" charset="0"/>
                <a:cs typeface="Times New Roman" panose="02020603050405020304" pitchFamily="18" charset="0"/>
              </a:rPr>
              <a:t> отношения к труду. </a:t>
            </a:r>
          </a:p>
        </p:txBody>
      </p:sp>
      <p:sp>
        <p:nvSpPr>
          <p:cNvPr id="2" name="Прямоугольник: скругленные углы 1">
            <a:extLst>
              <a:ext uri="{FF2B5EF4-FFF2-40B4-BE49-F238E27FC236}">
                <a16:creationId xmlns:a16="http://schemas.microsoft.com/office/drawing/2014/main" id="{90E67356-C1F9-49AC-84F8-C36AD847F21A}"/>
              </a:ext>
            </a:extLst>
          </p:cNvPr>
          <p:cNvSpPr/>
          <p:nvPr/>
        </p:nvSpPr>
        <p:spPr>
          <a:xfrm>
            <a:off x="228457" y="2867023"/>
            <a:ext cx="5024263" cy="15198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6">
            <a:extLst>
              <a:ext uri="{FF2B5EF4-FFF2-40B4-BE49-F238E27FC236}">
                <a16:creationId xmlns:a16="http://schemas.microsoft.com/office/drawing/2014/main" id="{0B237CE5-7974-4FF0-94FD-50E5BBE03F39}"/>
              </a:ext>
            </a:extLst>
          </p:cNvPr>
          <p:cNvSpPr txBox="1"/>
          <p:nvPr/>
        </p:nvSpPr>
        <p:spPr>
          <a:xfrm>
            <a:off x="398571" y="2940353"/>
            <a:ext cx="4854149" cy="1323439"/>
          </a:xfrm>
          <a:prstGeom prst="rect">
            <a:avLst/>
          </a:prstGeom>
          <a:noFill/>
        </p:spPr>
        <p:txBody>
          <a:bodyPr wrap="square">
            <a:spAutoFit/>
          </a:bodyPr>
          <a:lstStyle/>
          <a:p>
            <a:r>
              <a:rPr lang="ru-RU" sz="1600" b="0" i="0" dirty="0">
                <a:solidFill>
                  <a:srgbClr val="333333"/>
                </a:solidFill>
                <a:effectLst/>
                <a:latin typeface="Times New Roman" panose="02020603050405020304" pitchFamily="18" charset="0"/>
                <a:cs typeface="Times New Roman" panose="02020603050405020304" pitchFamily="18" charset="0"/>
              </a:rPr>
              <a:t>Ранняя профориентация детей дошкольного возраста — это первичный этап подготовки дошкольника к выбору будущей профессии, заключающийся в знакомстве ребенка с различными видами труда для самостоятельного выбора профессии в будущем</a:t>
            </a:r>
            <a:r>
              <a:rPr lang="ru-RU" sz="1400" b="0" i="0" dirty="0">
                <a:solidFill>
                  <a:srgbClr val="333333"/>
                </a:solidFill>
                <a:effectLst/>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sp>
        <p:nvSpPr>
          <p:cNvPr id="4" name="Прямоугольник: скругленные углы 3">
            <a:extLst>
              <a:ext uri="{FF2B5EF4-FFF2-40B4-BE49-F238E27FC236}">
                <a16:creationId xmlns:a16="http://schemas.microsoft.com/office/drawing/2014/main" id="{EAEEAD4F-C3E2-4335-8496-81070CFA013B}"/>
              </a:ext>
            </a:extLst>
          </p:cNvPr>
          <p:cNvSpPr/>
          <p:nvPr/>
        </p:nvSpPr>
        <p:spPr>
          <a:xfrm>
            <a:off x="5506444" y="2754512"/>
            <a:ext cx="6520111" cy="16951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TextBox 9">
            <a:extLst>
              <a:ext uri="{FF2B5EF4-FFF2-40B4-BE49-F238E27FC236}">
                <a16:creationId xmlns:a16="http://schemas.microsoft.com/office/drawing/2014/main" id="{ED67F9B5-188D-4552-832F-05266F4F5A85}"/>
              </a:ext>
            </a:extLst>
          </p:cNvPr>
          <p:cNvSpPr txBox="1"/>
          <p:nvPr/>
        </p:nvSpPr>
        <p:spPr>
          <a:xfrm>
            <a:off x="5600214" y="2817243"/>
            <a:ext cx="6426341" cy="1569660"/>
          </a:xfrm>
          <a:prstGeom prst="rect">
            <a:avLst/>
          </a:prstGeom>
          <a:noFill/>
        </p:spPr>
        <p:txBody>
          <a:bodyPr wrap="square">
            <a:spAutoFit/>
          </a:bodyPr>
          <a:lstStyle/>
          <a:p>
            <a:r>
              <a:rPr lang="ru-RU" sz="1600" b="0" i="0" dirty="0">
                <a:solidFill>
                  <a:srgbClr val="333333"/>
                </a:solidFill>
                <a:effectLst/>
                <a:latin typeface="Times New Roman" panose="02020603050405020304" pitchFamily="18" charset="0"/>
                <a:cs typeface="Times New Roman" panose="02020603050405020304" pitchFamily="18" charset="0"/>
              </a:rPr>
              <a:t>Поскольку детский сад является первоначальным звеном единой и непрерывной системы образования в РФ, то именно в стенах дошкольного учреждения должно начинаться формирование базовых знаний о многообразии и широком выборе видов деятельности. Ранняя профориентация дошкольников — фундамент для формирования его профессиональных предпочтений.</a:t>
            </a:r>
            <a:endParaRPr lang="ru-RU" sz="1600" dirty="0"/>
          </a:p>
        </p:txBody>
      </p:sp>
      <p:sp>
        <p:nvSpPr>
          <p:cNvPr id="8" name="Прямоугольник: скругленные углы 7">
            <a:extLst>
              <a:ext uri="{FF2B5EF4-FFF2-40B4-BE49-F238E27FC236}">
                <a16:creationId xmlns:a16="http://schemas.microsoft.com/office/drawing/2014/main" id="{CCD44F70-B66C-4A85-B3D3-E79F48D9DE16}"/>
              </a:ext>
            </a:extLst>
          </p:cNvPr>
          <p:cNvSpPr/>
          <p:nvPr/>
        </p:nvSpPr>
        <p:spPr>
          <a:xfrm>
            <a:off x="228457" y="4564844"/>
            <a:ext cx="11798098" cy="16951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a:extLst>
              <a:ext uri="{FF2B5EF4-FFF2-40B4-BE49-F238E27FC236}">
                <a16:creationId xmlns:a16="http://schemas.microsoft.com/office/drawing/2014/main" id="{48DB9864-62D8-478C-9C3A-EF7778A4751B}"/>
              </a:ext>
            </a:extLst>
          </p:cNvPr>
          <p:cNvSpPr txBox="1"/>
          <p:nvPr/>
        </p:nvSpPr>
        <p:spPr>
          <a:xfrm>
            <a:off x="276788" y="4631882"/>
            <a:ext cx="11638423" cy="1569660"/>
          </a:xfrm>
          <a:prstGeom prst="rect">
            <a:avLst/>
          </a:prstGeom>
          <a:noFill/>
        </p:spPr>
        <p:txBody>
          <a:bodyPr wrap="square">
            <a:spAutoFit/>
          </a:bodyPr>
          <a:lstStyle/>
          <a:p>
            <a:pPr algn="l"/>
            <a:r>
              <a:rPr lang="ru-RU" sz="1600" i="0" dirty="0">
                <a:solidFill>
                  <a:srgbClr val="000000"/>
                </a:solidFill>
                <a:effectLst/>
                <a:latin typeface="Times New Roman" panose="02020603050405020304" pitchFamily="18" charset="0"/>
                <a:cs typeface="Times New Roman" panose="02020603050405020304" pitchFamily="18" charset="0"/>
              </a:rPr>
              <a:t>В настоящее время в дошкольных учреждениях </a:t>
            </a:r>
            <a:r>
              <a:rPr lang="ru-RU" sz="1600" b="1" i="0" dirty="0">
                <a:solidFill>
                  <a:srgbClr val="000000"/>
                </a:solidFill>
                <a:effectLst/>
                <a:latin typeface="Times New Roman" panose="02020603050405020304" pitchFamily="18" charset="0"/>
                <a:cs typeface="Times New Roman" panose="02020603050405020304" pitchFamily="18" charset="0"/>
              </a:rPr>
              <a:t>существует проблема ранней профориентации детей</a:t>
            </a:r>
            <a:r>
              <a:rPr lang="ru-RU" sz="1600" i="0" dirty="0">
                <a:solidFill>
                  <a:srgbClr val="000000"/>
                </a:solidFill>
                <a:effectLst/>
                <a:latin typeface="Times New Roman" panose="02020603050405020304" pitchFamily="18" charset="0"/>
                <a:cs typeface="Times New Roman" panose="02020603050405020304" pitchFamily="18" charset="0"/>
              </a:rPr>
              <a:t>:</a:t>
            </a:r>
          </a:p>
          <a:p>
            <a:pPr algn="l"/>
            <a:r>
              <a:rPr lang="ru-RU" sz="1600" i="0" dirty="0">
                <a:solidFill>
                  <a:srgbClr val="000000"/>
                </a:solidFill>
                <a:effectLst/>
                <a:latin typeface="Times New Roman" panose="02020603050405020304" pitchFamily="18" charset="0"/>
                <a:cs typeface="Times New Roman" panose="02020603050405020304" pitchFamily="18" charset="0"/>
              </a:rPr>
              <a:t>- Потенциальные возможности дошкольников к освоению опыта трудовой деятельности не реализуется в полной мере.</a:t>
            </a:r>
          </a:p>
          <a:p>
            <a:pPr algn="l"/>
            <a:r>
              <a:rPr lang="ru-RU" sz="1600" i="0" dirty="0">
                <a:solidFill>
                  <a:srgbClr val="000000"/>
                </a:solidFill>
                <a:effectLst/>
                <a:latin typeface="Times New Roman" panose="02020603050405020304" pitchFamily="18" charset="0"/>
                <a:cs typeface="Times New Roman" panose="02020603050405020304" pitchFamily="18" charset="0"/>
              </a:rPr>
              <a:t>- Не отработана система ознакомления дошкольников с миром профессий.</a:t>
            </a:r>
          </a:p>
          <a:p>
            <a:pPr algn="l"/>
            <a:r>
              <a:rPr lang="ru-RU" sz="1600" i="0" dirty="0">
                <a:solidFill>
                  <a:srgbClr val="000000"/>
                </a:solidFill>
                <a:effectLst/>
                <a:latin typeface="Times New Roman" panose="02020603050405020304" pitchFamily="18" charset="0"/>
                <a:cs typeface="Times New Roman" panose="02020603050405020304" pitchFamily="18" charset="0"/>
              </a:rPr>
              <a:t>- Работа педагогов в ДОУ по ознакомлению дошкольников с трудом взрослых не нацелена на современный региональный и муниципальный рынок труда.</a:t>
            </a:r>
          </a:p>
          <a:p>
            <a:pPr algn="l"/>
            <a:r>
              <a:rPr lang="ru-RU" sz="1600" i="0" dirty="0">
                <a:solidFill>
                  <a:srgbClr val="000000"/>
                </a:solidFill>
                <a:effectLst/>
                <a:latin typeface="Times New Roman" panose="02020603050405020304" pitchFamily="18" charset="0"/>
                <a:cs typeface="Times New Roman" panose="02020603050405020304" pitchFamily="18" charset="0"/>
              </a:rPr>
              <a:t>- Нет преемственности в работе детского сада и школы в данном вопросе.</a:t>
            </a:r>
          </a:p>
        </p:txBody>
      </p:sp>
      <p:sp>
        <p:nvSpPr>
          <p:cNvPr id="11" name="AutoShape 2">
            <a:extLst>
              <a:ext uri="{FF2B5EF4-FFF2-40B4-BE49-F238E27FC236}">
                <a16:creationId xmlns:a16="http://schemas.microsoft.com/office/drawing/2014/main" id="{73A08D73-7239-4AF7-A709-211EE3BB1BC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 name="Рисунок 11">
            <a:extLst>
              <a:ext uri="{FF2B5EF4-FFF2-40B4-BE49-F238E27FC236}">
                <a16:creationId xmlns:a16="http://schemas.microsoft.com/office/drawing/2014/main" id="{B21DBE1A-583A-472C-9046-6C41CD45E6D6}"/>
              </a:ext>
            </a:extLst>
          </p:cNvPr>
          <p:cNvPicPr>
            <a:picLocks noChangeAspect="1"/>
          </p:cNvPicPr>
          <p:nvPr/>
        </p:nvPicPr>
        <p:blipFill>
          <a:blip r:embed="rId3"/>
          <a:stretch>
            <a:fillRect/>
          </a:stretch>
        </p:blipFill>
        <p:spPr>
          <a:xfrm>
            <a:off x="11193698" y="1322051"/>
            <a:ext cx="832857" cy="1133294"/>
          </a:xfrm>
          <a:prstGeom prst="rect">
            <a:avLst/>
          </a:prstGeom>
        </p:spPr>
      </p:pic>
      <p:sp>
        <p:nvSpPr>
          <p:cNvPr id="16" name="Rectangle 4">
            <a:extLst>
              <a:ext uri="{FF2B5EF4-FFF2-40B4-BE49-F238E27FC236}">
                <a16:creationId xmlns:a16="http://schemas.microsoft.com/office/drawing/2014/main" id="{910DD284-DDF7-4CB0-A2B4-91515BD9E862}"/>
              </a:ext>
            </a:extLst>
          </p:cNvPr>
          <p:cNvSpPr>
            <a:spLocks noChangeArrowheads="1"/>
          </p:cNvSpPr>
          <p:nvPr/>
        </p:nvSpPr>
        <p:spPr bwMode="auto">
          <a:xfrm>
            <a:off x="6348689" y="1021232"/>
            <a:ext cx="4695231" cy="1573994"/>
          </a:xfrm>
          <a:prstGeom prst="rect">
            <a:avLst/>
          </a:prstGeom>
          <a:noFill/>
          <a:ln w="12700">
            <a:solidFill>
              <a:srgbClr val="800000"/>
            </a:solidFill>
            <a:miter lim="800000"/>
            <a:headEnd/>
            <a:tailEnd/>
          </a:ln>
        </p:spPr>
        <p:txBody>
          <a:bodyPr wrap="none" anchor="ctr"/>
          <a:lstStyle/>
          <a:p>
            <a:pPr algn="ctr"/>
            <a:r>
              <a:rPr lang="ru-RU" sz="1400" b="1" dirty="0">
                <a:latin typeface="Times New Roman" panose="02020603050405020304" pitchFamily="18" charset="0"/>
                <a:cs typeface="Times New Roman" panose="02020603050405020304" pitchFamily="18" charset="0"/>
              </a:rPr>
              <a:t>Образовательная область</a:t>
            </a:r>
          </a:p>
          <a:p>
            <a:pPr algn="ctr"/>
            <a:r>
              <a:rPr lang="ru-RU" sz="1400" b="1" dirty="0">
                <a:latin typeface="Times New Roman" panose="02020603050405020304" pitchFamily="18" charset="0"/>
                <a:cs typeface="Times New Roman" panose="02020603050405020304" pitchFamily="18" charset="0"/>
              </a:rPr>
              <a:t>Социально-коммуникативное развитие</a:t>
            </a:r>
          </a:p>
          <a:p>
            <a:pPr algn="ctr"/>
            <a:endParaRPr lang="ru-RU" sz="1400" dirty="0">
              <a:latin typeface="Times New Roman" panose="02020603050405020304" pitchFamily="18" charset="0"/>
              <a:cs typeface="Times New Roman" panose="02020603050405020304" pitchFamily="18" charset="0"/>
            </a:endParaRPr>
          </a:p>
          <a:p>
            <a:pPr algn="ctr"/>
            <a:r>
              <a:rPr lang="ru-RU" sz="1400" dirty="0">
                <a:latin typeface="Times New Roman" panose="02020603050405020304" pitchFamily="18" charset="0"/>
                <a:cs typeface="Times New Roman" panose="02020603050405020304" pitchFamily="18" charset="0"/>
              </a:rPr>
              <a:t>«В сере трудового воспитания» </a:t>
            </a:r>
          </a:p>
          <a:p>
            <a:r>
              <a:rPr lang="ru-RU" sz="1400" dirty="0">
                <a:latin typeface="Times New Roman" panose="02020603050405020304" pitchFamily="18" charset="0"/>
                <a:cs typeface="Times New Roman" panose="02020603050405020304" pitchFamily="18" charset="0"/>
              </a:rPr>
              <a:t>– развивать ценностное отношение к труду взрослых;</a:t>
            </a:r>
          </a:p>
          <a:p>
            <a:pPr marL="285750" indent="-285750">
              <a:buFontTx/>
              <a:buChar char="-"/>
            </a:pPr>
            <a:r>
              <a:rPr lang="ru-RU" sz="1400" dirty="0">
                <a:latin typeface="Times New Roman" panose="02020603050405020304" pitchFamily="18" charset="0"/>
                <a:cs typeface="Times New Roman" panose="02020603050405020304" pitchFamily="18" charset="0"/>
              </a:rPr>
              <a:t>формировать представления о труде, как ценности </a:t>
            </a:r>
          </a:p>
          <a:p>
            <a:r>
              <a:rPr lang="ru-RU" sz="1400" dirty="0">
                <a:latin typeface="Times New Roman" panose="02020603050405020304" pitchFamily="18" charset="0"/>
                <a:cs typeface="Times New Roman" panose="02020603050405020304" pitchFamily="18" charset="0"/>
              </a:rPr>
              <a:t>общества, о взаимосвязи видов труда и  профессий</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3033713" y="101600"/>
            <a:ext cx="6124575" cy="479425"/>
          </a:xfrm>
          <a:prstGeom prst="roundRect">
            <a:avLst/>
          </a:prstGeom>
          <a:solidFill>
            <a:schemeClr val="accent1">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latin typeface="Constantia" panose="02030602050306030303" pitchFamily="18" charset="0"/>
              </a:rPr>
              <a:t>ТЕОРЕТИЧЕСКОЕ ОБОСНОВАНИЕ ОПЫТА</a:t>
            </a:r>
          </a:p>
        </p:txBody>
      </p:sp>
      <p:sp>
        <p:nvSpPr>
          <p:cNvPr id="6" name="Скругленный прямоугольник 4"/>
          <p:cNvSpPr/>
          <p:nvPr/>
        </p:nvSpPr>
        <p:spPr>
          <a:xfrm>
            <a:off x="322263" y="733425"/>
            <a:ext cx="11423650" cy="955675"/>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600">
                <a:solidFill>
                  <a:schemeClr val="tx1"/>
                </a:solidFill>
                <a:latin typeface="Times New Roman" pitchFamily="18" charset="0"/>
                <a:ea typeface="Calibri" pitchFamily="34" charset="0"/>
                <a:cs typeface="Times New Roman" pitchFamily="18" charset="0"/>
              </a:rPr>
              <a:t>В. Г. Нечаевой, Т. А. Марковой, Л. А. Пеньевской, Е. И. Радиной, Р. С. Буре, Д. В. Сергеевой и др. В. И. Логиновой и Н. М. Крыловой - </a:t>
            </a:r>
            <a:r>
              <a:rPr lang="ru-RU" sz="1400">
                <a:solidFill>
                  <a:schemeClr val="tx1"/>
                </a:solidFill>
                <a:latin typeface="Times New Roman" pitchFamily="18" charset="0"/>
                <a:ea typeface="Calibri" pitchFamily="34" charset="0"/>
                <a:cs typeface="Times New Roman" pitchFamily="18" charset="0"/>
              </a:rPr>
              <a:t>предложен системно-структурный подход для формирования у дошкольников систематизированных знаний о труде взрослых и  разработана программа по ознакомлению дошкольников с трудом взрослых и обучению собственной трудовой деятельности детей </a:t>
            </a:r>
          </a:p>
        </p:txBody>
      </p:sp>
      <p:sp>
        <p:nvSpPr>
          <p:cNvPr id="8" name="Скругленный прямоугольник 4"/>
          <p:cNvSpPr/>
          <p:nvPr/>
        </p:nvSpPr>
        <p:spPr>
          <a:xfrm>
            <a:off x="322263" y="1839913"/>
            <a:ext cx="11423650" cy="955675"/>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400">
                <a:solidFill>
                  <a:schemeClr val="tx1"/>
                </a:solidFill>
                <a:latin typeface="Times New Roman" pitchFamily="18" charset="0"/>
                <a:ea typeface="Calibri" pitchFamily="34" charset="0"/>
                <a:cs typeface="Times New Roman" pitchFamily="18" charset="0"/>
              </a:rPr>
              <a:t>Современные исследователи Э. Ф. Зеер, С. А. Козлова, Е. А. Климов, В. П. Кондрашев, Л. В. Куцакова, Т. В. Потапова, В. А. Цвык, Т. А. Шорыгина рассматривают дошкольный возраст как этап первичной профессионализации. </a:t>
            </a:r>
          </a:p>
        </p:txBody>
      </p:sp>
      <p:sp>
        <p:nvSpPr>
          <p:cNvPr id="9" name="Скругленный прямоугольник 4"/>
          <p:cNvSpPr/>
          <p:nvPr/>
        </p:nvSpPr>
        <p:spPr>
          <a:xfrm>
            <a:off x="322263" y="2935288"/>
            <a:ext cx="11423650" cy="987425"/>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spcAft>
                <a:spcPts val="800"/>
              </a:spcAft>
              <a:defRPr/>
            </a:pPr>
            <a:r>
              <a:rPr lang="ru-RU"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Е. А. Климов, В. А. </a:t>
            </a:r>
            <a:r>
              <a:rPr lang="ru-RU" sz="1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Цвык</a:t>
            </a:r>
            <a:r>
              <a:rPr lang="ru-RU"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отмечают, что именно в дошкольный период начинают складываться важнейшие факторы будущего профессионального выбора (способности ребенка, привычка к разным видам труда, взгляд родителей на профессиональное будущее ребенка, интерес и положительное эмоциональное отношение к разным группам профессий).</a:t>
            </a:r>
          </a:p>
        </p:txBody>
      </p:sp>
      <p:sp>
        <p:nvSpPr>
          <p:cNvPr id="10" name="Скругленный прямоугольник 4"/>
          <p:cNvSpPr/>
          <p:nvPr/>
        </p:nvSpPr>
        <p:spPr>
          <a:xfrm>
            <a:off x="322263" y="4062413"/>
            <a:ext cx="11423650" cy="987425"/>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spcAft>
                <a:spcPts val="800"/>
              </a:spcAft>
              <a:defRPr/>
            </a:pPr>
            <a:r>
              <a:rPr lang="ru-RU" sz="1400" dirty="0">
                <a:solidFill>
                  <a:schemeClr val="tx1"/>
                </a:solidFill>
                <a:latin typeface="Times New Roman" panose="02020603050405020304" pitchFamily="18" charset="0"/>
                <a:cs typeface="Times New Roman" panose="02020603050405020304" pitchFamily="18" charset="0"/>
              </a:rPr>
              <a:t>Педагогическая технология - это совокупность психолого-педагогических установок, определяющих специальный набор и компоновку форм, методов, способов, приёмов обучения, воспитательных средств; она есть организационно - методический инструментарий педагогического процесса (</a:t>
            </a:r>
            <a:r>
              <a:rPr lang="ru-RU" sz="1400" dirty="0" err="1">
                <a:solidFill>
                  <a:schemeClr val="tx1"/>
                </a:solidFill>
                <a:latin typeface="Times New Roman" panose="02020603050405020304" pitchFamily="18" charset="0"/>
                <a:cs typeface="Times New Roman" panose="02020603050405020304" pitchFamily="18" charset="0"/>
              </a:rPr>
              <a:t>Б.Т.Лихачёв</a:t>
            </a:r>
            <a:r>
              <a:rPr lang="ru-RU" sz="1400" dirty="0">
                <a:solidFill>
                  <a:schemeClr val="tx1"/>
                </a:solidFill>
                <a:latin typeface="Times New Roman" panose="02020603050405020304" pitchFamily="18" charset="0"/>
                <a:cs typeface="Times New Roman" panose="02020603050405020304" pitchFamily="18" charset="0"/>
              </a:rPr>
              <a:t>).</a:t>
            </a:r>
            <a:endParaRPr lang="ru-RU"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Скругленный прямоугольник 4"/>
          <p:cNvSpPr/>
          <p:nvPr/>
        </p:nvSpPr>
        <p:spPr>
          <a:xfrm>
            <a:off x="322263" y="5187950"/>
            <a:ext cx="11423650" cy="593725"/>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ru-RU" sz="1400" dirty="0">
                <a:solidFill>
                  <a:srgbClr val="151515"/>
                </a:solidFill>
                <a:latin typeface="Times New Roman" panose="02020603050405020304" pitchFamily="18" charset="0"/>
                <a:cs typeface="Times New Roman" panose="02020603050405020304" pitchFamily="18" charset="0"/>
              </a:rPr>
              <a:t>Система работы по формированию у детей представлений о труде взрослых строится по </a:t>
            </a:r>
            <a:r>
              <a:rPr lang="ru-RU" sz="1400" b="1" dirty="0">
                <a:solidFill>
                  <a:srgbClr val="151515"/>
                </a:solidFill>
                <a:latin typeface="Times New Roman" panose="02020603050405020304" pitchFamily="18" charset="0"/>
                <a:cs typeface="Times New Roman" panose="02020603050405020304" pitchFamily="18" charset="0"/>
              </a:rPr>
              <a:t>трем основным линиям:</a:t>
            </a:r>
            <a:endParaRPr lang="ru-RU" sz="1400" dirty="0">
              <a:solidFill>
                <a:srgbClr val="151515"/>
              </a:solidFill>
              <a:latin typeface="Times New Roman" panose="02020603050405020304" pitchFamily="18" charset="0"/>
              <a:cs typeface="Times New Roman" panose="02020603050405020304" pitchFamily="18" charset="0"/>
            </a:endParaRPr>
          </a:p>
        </p:txBody>
      </p:sp>
      <p:sp>
        <p:nvSpPr>
          <p:cNvPr id="12" name="Скругленный прямоугольник 4"/>
          <p:cNvSpPr/>
          <p:nvPr/>
        </p:nvSpPr>
        <p:spPr>
          <a:xfrm>
            <a:off x="322263" y="6053138"/>
            <a:ext cx="3538537" cy="592137"/>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rgbClr val="151515"/>
                </a:solidFill>
                <a:latin typeface="Times New Roman" panose="02020603050405020304" pitchFamily="18" charset="0"/>
                <a:cs typeface="Times New Roman" panose="02020603050405020304" pitchFamily="18" charset="0"/>
              </a:rPr>
              <a:t>приближение детей к труду взрослых</a:t>
            </a:r>
          </a:p>
        </p:txBody>
      </p:sp>
      <p:sp>
        <p:nvSpPr>
          <p:cNvPr id="14" name="Скругленный прямоугольник 4"/>
          <p:cNvSpPr/>
          <p:nvPr/>
        </p:nvSpPr>
        <p:spPr>
          <a:xfrm>
            <a:off x="4265613" y="6053138"/>
            <a:ext cx="3536950" cy="592137"/>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rgbClr val="151515"/>
                </a:solidFill>
                <a:latin typeface="Times New Roman" panose="02020603050405020304" pitchFamily="18" charset="0"/>
                <a:cs typeface="Times New Roman" panose="02020603050405020304" pitchFamily="18" charset="0"/>
              </a:rPr>
              <a:t>приближение работы взрослых к детям</a:t>
            </a:r>
          </a:p>
        </p:txBody>
      </p:sp>
      <p:sp>
        <p:nvSpPr>
          <p:cNvPr id="15" name="Скругленный прямоугольник 4"/>
          <p:cNvSpPr/>
          <p:nvPr/>
        </p:nvSpPr>
        <p:spPr>
          <a:xfrm>
            <a:off x="8207375" y="6053138"/>
            <a:ext cx="3538538" cy="592137"/>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dirty="0">
                <a:solidFill>
                  <a:srgbClr val="151515"/>
                </a:solidFill>
                <a:latin typeface="Times New Roman" panose="02020603050405020304" pitchFamily="18" charset="0"/>
                <a:cs typeface="Times New Roman" panose="02020603050405020304" pitchFamily="18" charset="0"/>
              </a:rPr>
              <a:t>совместная деятельность детей и взрослых</a:t>
            </a:r>
          </a:p>
        </p:txBody>
      </p:sp>
      <p:cxnSp>
        <p:nvCxnSpPr>
          <p:cNvPr id="3" name="Прямая со стрелкой 2"/>
          <p:cNvCxnSpPr>
            <a:stCxn id="11" idx="2"/>
          </p:cNvCxnSpPr>
          <p:nvPr/>
        </p:nvCxnSpPr>
        <p:spPr>
          <a:xfrm flipH="1">
            <a:off x="2184400" y="5781675"/>
            <a:ext cx="3849688" cy="19208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cxnSpLocks/>
            <a:stCxn id="11" idx="2"/>
          </p:cNvCxnSpPr>
          <p:nvPr/>
        </p:nvCxnSpPr>
        <p:spPr>
          <a:xfrm>
            <a:off x="6034088" y="5781675"/>
            <a:ext cx="3941762" cy="19208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11" idx="2"/>
            <a:endCxn id="14" idx="0"/>
          </p:cNvCxnSpPr>
          <p:nvPr/>
        </p:nvCxnSpPr>
        <p:spPr>
          <a:xfrm>
            <a:off x="6034088" y="5781675"/>
            <a:ext cx="0" cy="27146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Выноска со стрелкой вниз 2"/>
          <p:cNvSpPr/>
          <p:nvPr/>
        </p:nvSpPr>
        <p:spPr>
          <a:xfrm>
            <a:off x="473075" y="193675"/>
            <a:ext cx="10669588" cy="1614488"/>
          </a:xfrm>
          <a:prstGeom prst="down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u="sng" dirty="0">
                <a:solidFill>
                  <a:schemeClr val="tx1"/>
                </a:solidFill>
                <a:latin typeface="Times New Roman" pitchFamily="18" charset="0"/>
                <a:cs typeface="Times New Roman" pitchFamily="18" charset="0"/>
              </a:rPr>
              <a:t>ЦЕЛЬ:</a:t>
            </a:r>
          </a:p>
          <a:p>
            <a:pPr algn="ctr">
              <a:defRPr/>
            </a:pPr>
            <a:r>
              <a:rPr lang="ru-RU" b="1" i="1" dirty="0">
                <a:solidFill>
                  <a:schemeClr val="tx1"/>
                </a:solidFill>
                <a:latin typeface="Times New Roman" panose="02020603050405020304" pitchFamily="18" charset="0"/>
                <a:cs typeface="Times New Roman" panose="02020603050405020304" pitchFamily="18" charset="0"/>
              </a:rPr>
              <a:t>Создание благоприятных условий для ранней профориентации детей старшего дошкольного возраста</a:t>
            </a:r>
          </a:p>
        </p:txBody>
      </p:sp>
      <p:sp>
        <p:nvSpPr>
          <p:cNvPr id="4" name="Скругленный прямоугольник 3"/>
          <p:cNvSpPr/>
          <p:nvPr/>
        </p:nvSpPr>
        <p:spPr>
          <a:xfrm>
            <a:off x="300038" y="1808163"/>
            <a:ext cx="11496675" cy="4419600"/>
          </a:xfrm>
          <a:prstGeom prst="roundRect">
            <a:avLst/>
          </a:prstGeom>
          <a:solidFill>
            <a:srgbClr val="F9EAE3"/>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b="1" u="sng" dirty="0">
              <a:solidFill>
                <a:schemeClr val="tx1"/>
              </a:solidFill>
              <a:latin typeface="Times New Roman" pitchFamily="18" charset="0"/>
              <a:cs typeface="Times New Roman" pitchFamily="18" charset="0"/>
            </a:endParaRPr>
          </a:p>
          <a:p>
            <a:pPr>
              <a:defRPr/>
            </a:pPr>
            <a:endParaRPr lang="ru-RU" b="1" u="sng" dirty="0">
              <a:solidFill>
                <a:schemeClr val="tx1"/>
              </a:solidFill>
              <a:latin typeface="Times New Roman" pitchFamily="18" charset="0"/>
              <a:cs typeface="Times New Roman" pitchFamily="18" charset="0"/>
            </a:endParaRPr>
          </a:p>
          <a:p>
            <a:pPr>
              <a:defRPr/>
            </a:pPr>
            <a:endParaRPr lang="ru-RU" b="1" u="sng" dirty="0">
              <a:solidFill>
                <a:schemeClr val="tx1"/>
              </a:solidFill>
              <a:latin typeface="Times New Roman" pitchFamily="18" charset="0"/>
              <a:cs typeface="Times New Roman" pitchFamily="18" charset="0"/>
            </a:endParaRPr>
          </a:p>
          <a:p>
            <a:pPr>
              <a:defRPr/>
            </a:pPr>
            <a:endParaRPr lang="ru-RU" b="1" u="sng" dirty="0">
              <a:solidFill>
                <a:schemeClr val="tx1"/>
              </a:solidFill>
              <a:latin typeface="Times New Roman" pitchFamily="18" charset="0"/>
              <a:cs typeface="Times New Roman" pitchFamily="18" charset="0"/>
            </a:endParaRPr>
          </a:p>
          <a:p>
            <a:pPr>
              <a:defRPr/>
            </a:pPr>
            <a:r>
              <a:rPr lang="ru-RU" b="1" u="sng" dirty="0">
                <a:solidFill>
                  <a:schemeClr val="tx1"/>
                </a:solidFill>
                <a:latin typeface="Times New Roman" pitchFamily="18" charset="0"/>
                <a:cs typeface="Times New Roman" pitchFamily="18" charset="0"/>
              </a:rPr>
              <a:t>ЗАДАЧИ:</a:t>
            </a:r>
          </a:p>
          <a:p>
            <a:pPr>
              <a:defRPr/>
            </a:pPr>
            <a:endParaRPr lang="ru-RU" b="1" u="sng" dirty="0">
              <a:solidFill>
                <a:schemeClr val="tx1"/>
              </a:solidFill>
              <a:latin typeface="Times New Roman" pitchFamily="18" charset="0"/>
              <a:cs typeface="Times New Roman" pitchFamily="18" charset="0"/>
            </a:endParaRPr>
          </a:p>
          <a:p>
            <a:pPr>
              <a:buFontTx/>
              <a:buChar char="•"/>
              <a:defRPr/>
            </a:pPr>
            <a:r>
              <a:rPr lang="ru-RU" sz="1600" dirty="0">
                <a:solidFill>
                  <a:schemeClr val="tx1"/>
                </a:solidFill>
                <a:latin typeface="Times New Roman" pitchFamily="18" charset="0"/>
                <a:cs typeface="Times New Roman" pitchFamily="18" charset="0"/>
              </a:rPr>
              <a:t>  </a:t>
            </a:r>
            <a:r>
              <a:rPr lang="ru-RU" sz="1600" dirty="0">
                <a:solidFill>
                  <a:schemeClr val="tx1"/>
                </a:solidFill>
                <a:latin typeface="Times New Roman" pitchFamily="18" charset="0"/>
                <a:ea typeface="Calibri" pitchFamily="34" charset="0"/>
                <a:cs typeface="Times New Roman" pitchFamily="18" charset="0"/>
              </a:rPr>
              <a:t>Формировать у детей системные знания и представления о труде взрослых</a:t>
            </a:r>
            <a:r>
              <a:rPr lang="ru-RU" sz="1600" dirty="0">
                <a:solidFill>
                  <a:schemeClr val="tx1"/>
                </a:solidFill>
                <a:latin typeface="Times New Roman" pitchFamily="18" charset="0"/>
                <a:cs typeface="Times New Roman" pitchFamily="18" charset="0"/>
              </a:rPr>
              <a:t>;</a:t>
            </a:r>
          </a:p>
          <a:p>
            <a:pPr>
              <a:buFontTx/>
              <a:buChar char="•"/>
              <a:defRPr/>
            </a:pPr>
            <a:r>
              <a:rPr lang="ru-RU" sz="1600" dirty="0">
                <a:solidFill>
                  <a:schemeClr val="tx1"/>
                </a:solidFill>
                <a:latin typeface="Times New Roman" pitchFamily="18" charset="0"/>
                <a:cs typeface="Times New Roman" pitchFamily="18" charset="0"/>
              </a:rPr>
              <a:t> </a:t>
            </a:r>
            <a:r>
              <a:rPr lang="ru-RU" sz="1600" dirty="0">
                <a:solidFill>
                  <a:schemeClr val="tx1"/>
                </a:solidFill>
                <a:latin typeface="Times New Roman" pitchFamily="18" charset="0"/>
                <a:cs typeface="Calibri" pitchFamily="34" charset="0"/>
              </a:rPr>
              <a:t>Способствовать пониманию дошкольниками социальной значимости труда людей разных профессий;</a:t>
            </a:r>
          </a:p>
          <a:p>
            <a:pPr>
              <a:buFontTx/>
              <a:buChar char="•"/>
              <a:defRPr/>
            </a:pPr>
            <a:r>
              <a:rPr lang="ru-RU" sz="1600" dirty="0">
                <a:solidFill>
                  <a:schemeClr val="tx1"/>
                </a:solidFill>
                <a:latin typeface="Times New Roman" pitchFamily="18" charset="0"/>
                <a:cs typeface="Times New Roman" pitchFamily="18" charset="0"/>
              </a:rPr>
              <a:t> </a:t>
            </a:r>
            <a:r>
              <a:rPr lang="ru-RU" sz="1600" dirty="0">
                <a:solidFill>
                  <a:schemeClr val="tx1"/>
                </a:solidFill>
                <a:latin typeface="Times New Roman" pitchFamily="18" charset="0"/>
                <a:cs typeface="Calibri" pitchFamily="34" charset="0"/>
              </a:rPr>
              <a:t>Приобщать детей к миру профессий, стимулировать интерес и позитивное эмоциональное отношение к различным группам профессий;</a:t>
            </a:r>
          </a:p>
          <a:p>
            <a:pPr>
              <a:buFontTx/>
              <a:buChar char="•"/>
              <a:defRPr/>
            </a:pPr>
            <a:r>
              <a:rPr lang="ru-RU" sz="1600" dirty="0">
                <a:solidFill>
                  <a:schemeClr val="tx1"/>
                </a:solidFill>
                <a:latin typeface="Times New Roman" pitchFamily="18" charset="0"/>
                <a:cs typeface="Times New Roman" pitchFamily="18" charset="0"/>
              </a:rPr>
              <a:t> </a:t>
            </a:r>
            <a:r>
              <a:rPr lang="ru-RU" sz="1600" dirty="0">
                <a:solidFill>
                  <a:schemeClr val="tx1"/>
                </a:solidFill>
                <a:latin typeface="Times New Roman" pitchFamily="18" charset="0"/>
                <a:cs typeface="Calibri" pitchFamily="34" charset="0"/>
              </a:rPr>
              <a:t>Воспитывать ценностное отношение детей к современным видам профессиональной деятельности;</a:t>
            </a:r>
          </a:p>
          <a:p>
            <a:pPr>
              <a:buFontTx/>
              <a:buChar char="•"/>
              <a:defRPr/>
            </a:pPr>
            <a:r>
              <a:rPr lang="ru-RU" sz="1600" dirty="0">
                <a:solidFill>
                  <a:schemeClr val="tx1"/>
                </a:solidFill>
                <a:latin typeface="Times New Roman" pitchFamily="18" charset="0"/>
                <a:cs typeface="Times New Roman" pitchFamily="18" charset="0"/>
              </a:rPr>
              <a:t> </a:t>
            </a:r>
            <a:r>
              <a:rPr lang="ru-RU" sz="1600" dirty="0">
                <a:solidFill>
                  <a:schemeClr val="tx1"/>
                </a:solidFill>
                <a:latin typeface="Times New Roman" pitchFamily="18" charset="0"/>
                <a:cs typeface="Calibri" pitchFamily="34" charset="0"/>
              </a:rPr>
              <a:t>Приобщать старших дошкольников к разным видам труда, формировать привычку трудиться;</a:t>
            </a:r>
          </a:p>
          <a:p>
            <a:pPr>
              <a:buFontTx/>
              <a:buChar char="•"/>
              <a:defRPr/>
            </a:pPr>
            <a:r>
              <a:rPr lang="ru-RU" sz="1600" dirty="0">
                <a:solidFill>
                  <a:schemeClr val="tx1"/>
                </a:solidFill>
                <a:latin typeface="Times New Roman" pitchFamily="18" charset="0"/>
                <a:cs typeface="Times New Roman" pitchFamily="18" charset="0"/>
              </a:rPr>
              <a:t> </a:t>
            </a:r>
            <a:r>
              <a:rPr lang="ru-RU" sz="1600" dirty="0">
                <a:solidFill>
                  <a:schemeClr val="tx1"/>
                </a:solidFill>
                <a:latin typeface="Times New Roman" pitchFamily="18" charset="0"/>
                <a:cs typeface="Calibri" pitchFamily="34" charset="0"/>
              </a:rPr>
              <a:t>Формировать </a:t>
            </a:r>
            <a:r>
              <a:rPr lang="ru-RU" sz="1600" dirty="0" err="1">
                <a:solidFill>
                  <a:schemeClr val="tx1"/>
                </a:solidFill>
                <a:latin typeface="Times New Roman" pitchFamily="18" charset="0"/>
                <a:cs typeface="Calibri" pitchFamily="34" charset="0"/>
              </a:rPr>
              <a:t>допрофессиональные</a:t>
            </a:r>
            <a:r>
              <a:rPr lang="ru-RU" sz="1600" dirty="0">
                <a:solidFill>
                  <a:schemeClr val="tx1"/>
                </a:solidFill>
                <a:latin typeface="Times New Roman" pitchFamily="18" charset="0"/>
                <a:cs typeface="Calibri" pitchFamily="34" charset="0"/>
              </a:rPr>
              <a:t> способности (планировать деятельность, выполнять простейшие трудовые операции по алгоритму, прикладывать усилия, доводить начатое дело до конца, взаимодействовать с другими, оказывать помощь, ценить результаты своего и чужого труда);</a:t>
            </a:r>
            <a:endParaRPr lang="ru-RU" sz="1600" dirty="0">
              <a:solidFill>
                <a:schemeClr val="tx1"/>
              </a:solidFill>
              <a:latin typeface="Times New Roman" pitchFamily="18" charset="0"/>
              <a:cs typeface="Times New Roman" pitchFamily="18" charset="0"/>
            </a:endParaRPr>
          </a:p>
          <a:p>
            <a:pPr>
              <a:buFontTx/>
              <a:buChar char="•"/>
              <a:defRPr/>
            </a:pPr>
            <a:r>
              <a:rPr lang="ru-RU" sz="1600" dirty="0">
                <a:solidFill>
                  <a:schemeClr val="tx1"/>
                </a:solidFill>
                <a:latin typeface="Times New Roman" pitchFamily="18" charset="0"/>
                <a:cs typeface="Times New Roman" pitchFamily="18" charset="0"/>
              </a:rPr>
              <a:t> Создание развивающей предметно – пространственной среды группы, способствующей ранней профориентации детей старшего дошкольного возраста;</a:t>
            </a:r>
          </a:p>
          <a:p>
            <a:pPr>
              <a:buFontTx/>
              <a:buChar char="•"/>
              <a:defRPr/>
            </a:pPr>
            <a:r>
              <a:rPr lang="ru-RU" sz="1600" dirty="0">
                <a:solidFill>
                  <a:schemeClr val="tx1"/>
                </a:solidFill>
                <a:latin typeface="Times New Roman" pitchFamily="18" charset="0"/>
                <a:cs typeface="Times New Roman" pitchFamily="18" charset="0"/>
              </a:rPr>
              <a:t> Сформировать систему педагогического взаимодействия ДОУ и семьи в интересах развития личности ребенка, вовлекать родителей в активную практическую деятельность, повышать роль и ответственность родителей в вопросах ранней профориентации дошкольников.</a:t>
            </a:r>
          </a:p>
          <a:p>
            <a:pPr>
              <a:buFontTx/>
              <a:buChar char="•"/>
              <a:defRPr/>
            </a:pPr>
            <a:endParaRPr lang="ru-RU" sz="1600" dirty="0">
              <a:solidFill>
                <a:schemeClr val="tx1"/>
              </a:solidFill>
              <a:latin typeface="Times New Roman" pitchFamily="18" charset="0"/>
              <a:cs typeface="Times New Roman" pitchFamily="18" charset="0"/>
            </a:endParaRPr>
          </a:p>
          <a:p>
            <a:pPr>
              <a:buFont typeface="Wingdings" pitchFamily="2" charset="2"/>
              <a:buChar char="v"/>
              <a:defRPr/>
            </a:pPr>
            <a:endParaRPr lang="ru-RU" dirty="0">
              <a:solidFill>
                <a:schemeClr val="tx1"/>
              </a:solidFill>
              <a:latin typeface="Times New Roman" pitchFamily="18" charset="0"/>
              <a:cs typeface="Arial" charset="0"/>
            </a:endParaRPr>
          </a:p>
          <a:p>
            <a:pPr>
              <a:defRPr/>
            </a:pPr>
            <a:endParaRPr lang="ru-RU" b="1" u="sng" dirty="0">
              <a:solidFill>
                <a:schemeClr val="tx1"/>
              </a:solidFill>
              <a:latin typeface="Times New Roman" pitchFamily="18" charset="0"/>
              <a:cs typeface="Times New Roman" pitchFamily="18" charset="0"/>
            </a:endParaRPr>
          </a:p>
          <a:p>
            <a:pPr>
              <a:buFontTx/>
              <a:buAutoNum type="arabicPeriod"/>
              <a:defRPr/>
            </a:pPr>
            <a:endParaRPr lang="ru-RU" dirty="0">
              <a:solidFill>
                <a:schemeClr val="tx1"/>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3422650" y="255588"/>
            <a:ext cx="6122988" cy="831850"/>
          </a:xfrm>
          <a:prstGeom prst="round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a:solidFill>
                  <a:schemeClr val="tx1"/>
                </a:solidFill>
                <a:latin typeface="Constantia" pitchFamily="18" charset="0"/>
                <a:cs typeface="Arial" charset="0"/>
              </a:rPr>
              <a:t>ВЕДУЩАЯ ПЕДАГОГИЧЕСКАЯ ИДЕЯ ОПЫТА</a:t>
            </a:r>
          </a:p>
        </p:txBody>
      </p:sp>
      <p:sp>
        <p:nvSpPr>
          <p:cNvPr id="4" name="Прямоугольник 3"/>
          <p:cNvSpPr/>
          <p:nvPr/>
        </p:nvSpPr>
        <p:spPr>
          <a:xfrm>
            <a:off x="1801813" y="2022475"/>
            <a:ext cx="9710737" cy="3338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 name="Загнутый угол 5"/>
          <p:cNvSpPr/>
          <p:nvPr/>
        </p:nvSpPr>
        <p:spPr>
          <a:xfrm>
            <a:off x="2528888" y="1497013"/>
            <a:ext cx="7910512" cy="4003675"/>
          </a:xfrm>
          <a:prstGeom prst="foldedCorner">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dirty="0">
                <a:solidFill>
                  <a:srgbClr val="000000"/>
                </a:solidFill>
                <a:latin typeface="Constantia" pitchFamily="18" charset="0"/>
                <a:cs typeface="Times New Roman" pitchFamily="18" charset="0"/>
              </a:rPr>
              <a:t> </a:t>
            </a:r>
            <a:r>
              <a:rPr lang="ru-RU" sz="2400" dirty="0">
                <a:solidFill>
                  <a:srgbClr val="000000"/>
                </a:solidFill>
                <a:latin typeface="Constantia" pitchFamily="18" charset="0"/>
                <a:cs typeface="Times New Roman" pitchFamily="18" charset="0"/>
              </a:rPr>
              <a:t>Комплекс созданных в ДОУ условий, использование современных технологий и форм работы в совместной с педагогом и самостоятельной деятельности детей, взаимодействие с семьей будет способствовать ранней профориентации детей старшего дошкольного возраста </a:t>
            </a:r>
            <a:endParaRPr lang="ru-RU" dirty="0">
              <a:solidFill>
                <a:srgbClr val="FFFFFF"/>
              </a:solidFill>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73038" y="180975"/>
            <a:ext cx="11328400" cy="706438"/>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tx1"/>
                </a:solidFill>
                <a:latin typeface="Constantia" pitchFamily="18" charset="0"/>
                <a:cs typeface="Arial" charset="0"/>
              </a:rPr>
              <a:t>ДЕЯТЕЛЬНОСТНЫЙ АСПЕКТ ОПЫТА        </a:t>
            </a:r>
            <a:r>
              <a:rPr lang="en-US" b="1" dirty="0">
                <a:solidFill>
                  <a:schemeClr val="tx1"/>
                </a:solidFill>
                <a:latin typeface="Constantia" pitchFamily="18" charset="0"/>
                <a:cs typeface="Arial" charset="0"/>
              </a:rPr>
              <a:t>I </a:t>
            </a:r>
            <a:r>
              <a:rPr lang="ru-RU" b="1" dirty="0">
                <a:solidFill>
                  <a:schemeClr val="tx1"/>
                </a:solidFill>
                <a:latin typeface="Constantia" pitchFamily="18" charset="0"/>
                <a:cs typeface="Arial" charset="0"/>
              </a:rPr>
              <a:t>ЭТАП:</a:t>
            </a:r>
          </a:p>
        </p:txBody>
      </p:sp>
      <p:sp>
        <p:nvSpPr>
          <p:cNvPr id="2" name="Скругленный прямоугольник 2"/>
          <p:cNvSpPr/>
          <p:nvPr/>
        </p:nvSpPr>
        <p:spPr>
          <a:xfrm>
            <a:off x="155575" y="1501775"/>
            <a:ext cx="2098675" cy="825500"/>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a:solidFill>
                  <a:schemeClr val="tx1"/>
                </a:solidFill>
                <a:latin typeface="Constantia" pitchFamily="18" charset="0"/>
                <a:cs typeface="Arial" charset="0"/>
              </a:rPr>
              <a:t>ВОСПИТАТЕЛЬ</a:t>
            </a:r>
          </a:p>
        </p:txBody>
      </p:sp>
      <p:sp>
        <p:nvSpPr>
          <p:cNvPr id="4" name="Скругленный прямоугольник 2"/>
          <p:cNvSpPr/>
          <p:nvPr/>
        </p:nvSpPr>
        <p:spPr>
          <a:xfrm>
            <a:off x="149225" y="3786188"/>
            <a:ext cx="2122488" cy="417512"/>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a:solidFill>
                  <a:schemeClr val="tx1"/>
                </a:solidFill>
                <a:latin typeface="Constantia" pitchFamily="18" charset="0"/>
                <a:cs typeface="Arial" charset="0"/>
              </a:rPr>
              <a:t>ДЕТИ</a:t>
            </a:r>
          </a:p>
        </p:txBody>
      </p:sp>
      <p:sp>
        <p:nvSpPr>
          <p:cNvPr id="5" name="Скругленный прямоугольник 2"/>
          <p:cNvSpPr/>
          <p:nvPr/>
        </p:nvSpPr>
        <p:spPr>
          <a:xfrm>
            <a:off x="196850" y="5348288"/>
            <a:ext cx="2074863" cy="417512"/>
          </a:xfrm>
          <a:prstGeom prst="roundRect">
            <a:avLst/>
          </a:prstGeom>
          <a:solidFill>
            <a:srgbClr val="FDF3E7"/>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chemeClr val="tx1"/>
                </a:solidFill>
                <a:latin typeface="Constantia" pitchFamily="18" charset="0"/>
                <a:cs typeface="Arial" charset="0"/>
              </a:rPr>
              <a:t>РОДИТЕЛИ</a:t>
            </a:r>
          </a:p>
        </p:txBody>
      </p:sp>
      <p:sp>
        <p:nvSpPr>
          <p:cNvPr id="23557" name="Скругленный прямоугольник 2"/>
          <p:cNvSpPr>
            <a:spLocks noChangeArrowheads="1"/>
          </p:cNvSpPr>
          <p:nvPr/>
        </p:nvSpPr>
        <p:spPr bwMode="auto">
          <a:xfrm>
            <a:off x="2503488" y="1057275"/>
            <a:ext cx="9532937" cy="2371725"/>
          </a:xfrm>
          <a:prstGeom prst="roundRect">
            <a:avLst>
              <a:gd name="adj" fmla="val 16667"/>
            </a:avLst>
          </a:prstGeom>
          <a:solidFill>
            <a:srgbClr val="EAF1F6"/>
          </a:solidFill>
          <a:ln w="28575" algn="ctr">
            <a:solidFill>
              <a:srgbClr val="A75F0A"/>
            </a:solidFill>
            <a:round/>
            <a:headEnd/>
            <a:tailEnd/>
          </a:ln>
        </p:spPr>
        <p:txBody>
          <a:bodyPr anchor="ctr"/>
          <a:lstStyle/>
          <a:p>
            <a:endParaRPr lang="ru-RU" sz="1600" dirty="0">
              <a:latin typeface="Times New Roman" pitchFamily="18" charset="0"/>
              <a:cs typeface="Times New Roman" pitchFamily="18" charset="0"/>
            </a:endParaRPr>
          </a:p>
          <a:p>
            <a:pPr>
              <a:buFont typeface="Wingdings" pitchFamily="2" charset="2"/>
              <a:buChar char="Ø"/>
            </a:pPr>
            <a:r>
              <a:rPr lang="ru-RU" sz="1600" dirty="0">
                <a:latin typeface="Times New Roman" pitchFamily="18" charset="0"/>
                <a:cs typeface="Times New Roman" pitchFamily="18" charset="0"/>
              </a:rPr>
              <a:t> изучение методической литературы и передового педагогического опыта по проблеме</a:t>
            </a:r>
          </a:p>
          <a:p>
            <a:pPr>
              <a:buFont typeface="Wingdings" pitchFamily="2" charset="2"/>
              <a:buChar char="Ø"/>
            </a:pPr>
            <a:r>
              <a:rPr lang="ru-RU" sz="1600" dirty="0">
                <a:latin typeface="Times New Roman" pitchFamily="18" charset="0"/>
                <a:cs typeface="Times New Roman" pitchFamily="18" charset="0"/>
              </a:rPr>
              <a:t> подбор методик и диагностик для определения уровня </a:t>
            </a:r>
            <a:r>
              <a:rPr lang="ru-RU" sz="1600" dirty="0">
                <a:latin typeface="Times New Roman" pitchFamily="18" charset="0"/>
              </a:rPr>
              <a:t>сформированности представлений о мире труда и профессий у старших дошкольников</a:t>
            </a:r>
            <a:endParaRPr lang="ru-RU" sz="1600" dirty="0">
              <a:latin typeface="Times New Roman" pitchFamily="18" charset="0"/>
              <a:cs typeface="Times New Roman" pitchFamily="18" charset="0"/>
            </a:endParaRPr>
          </a:p>
          <a:p>
            <a:pPr>
              <a:buFont typeface="Wingdings" pitchFamily="2" charset="2"/>
              <a:buChar char="Ø"/>
            </a:pPr>
            <a:r>
              <a:rPr lang="ru-RU" sz="1600" dirty="0">
                <a:latin typeface="Times New Roman" pitchFamily="18" charset="0"/>
                <a:cs typeface="Times New Roman" pitchFamily="18" charset="0"/>
              </a:rPr>
              <a:t> организация диагностики</a:t>
            </a:r>
          </a:p>
          <a:p>
            <a:pPr>
              <a:buFont typeface="Wingdings" pitchFamily="2" charset="2"/>
              <a:buChar char="Ø"/>
            </a:pPr>
            <a:r>
              <a:rPr lang="ru-RU" sz="1600" dirty="0">
                <a:latin typeface="Times New Roman" pitchFamily="18" charset="0"/>
                <a:cs typeface="Times New Roman" pitchFamily="18" charset="0"/>
              </a:rPr>
              <a:t>  Создание методической копилки по проблеме (разработка перспективного плана по ознакомлению старших дошкольников с миром профессий, проектов, конспектов образовательных мероприятий, дидактического материала);</a:t>
            </a:r>
          </a:p>
          <a:p>
            <a:pPr>
              <a:buFont typeface="Wingdings" pitchFamily="2" charset="2"/>
              <a:buChar char="Ø"/>
            </a:pPr>
            <a:r>
              <a:rPr lang="ru-RU" sz="1600" dirty="0">
                <a:latin typeface="Times New Roman" pitchFamily="18" charset="0"/>
                <a:cs typeface="Times New Roman" pitchFamily="18" charset="0"/>
              </a:rPr>
              <a:t> создание в группе центра детской активности «Лаборатория профессий»</a:t>
            </a:r>
          </a:p>
          <a:p>
            <a:pPr algn="ctr"/>
            <a:endParaRPr lang="ru-RU" b="1" dirty="0">
              <a:latin typeface="Constantia" pitchFamily="18" charset="0"/>
            </a:endParaRPr>
          </a:p>
        </p:txBody>
      </p:sp>
      <p:sp>
        <p:nvSpPr>
          <p:cNvPr id="23558" name="Скругленный прямоугольник 2"/>
          <p:cNvSpPr>
            <a:spLocks noChangeArrowheads="1"/>
          </p:cNvSpPr>
          <p:nvPr/>
        </p:nvSpPr>
        <p:spPr bwMode="auto">
          <a:xfrm>
            <a:off x="2509838" y="3595688"/>
            <a:ext cx="9532937" cy="976312"/>
          </a:xfrm>
          <a:prstGeom prst="roundRect">
            <a:avLst>
              <a:gd name="adj" fmla="val 16667"/>
            </a:avLst>
          </a:prstGeom>
          <a:solidFill>
            <a:srgbClr val="EAF1F6"/>
          </a:solidFill>
          <a:ln w="28575" algn="ctr">
            <a:solidFill>
              <a:srgbClr val="A75F0A"/>
            </a:solidFill>
            <a:round/>
            <a:headEnd/>
            <a:tailEnd/>
          </a:ln>
        </p:spPr>
        <p:txBody>
          <a:bodyPr anchor="ctr"/>
          <a:lstStyle/>
          <a:p>
            <a:r>
              <a:rPr lang="ru-RU"/>
              <a:t>  </a:t>
            </a:r>
          </a:p>
          <a:p>
            <a:pPr>
              <a:buFont typeface="Wingdings" pitchFamily="2" charset="2"/>
              <a:buChar char="Ø"/>
            </a:pPr>
            <a:r>
              <a:rPr lang="ru-RU" sz="1600">
                <a:latin typeface="Times New Roman" pitchFamily="18" charset="0"/>
              </a:rPr>
              <a:t> знакомство с оснащением развивающей предметно-пространственной среды группы (центр «Лаборатория профессий»)</a:t>
            </a:r>
          </a:p>
          <a:p>
            <a:pPr>
              <a:buFont typeface="Wingdings" pitchFamily="2" charset="2"/>
              <a:buChar char="Ø"/>
            </a:pPr>
            <a:r>
              <a:rPr lang="ru-RU" sz="1600">
                <a:latin typeface="Times New Roman" pitchFamily="18" charset="0"/>
              </a:rPr>
              <a:t>  игровая деятельность</a:t>
            </a:r>
          </a:p>
          <a:p>
            <a:pPr algn="ctr"/>
            <a:endParaRPr lang="ru-RU" sz="1400" b="1">
              <a:latin typeface="Times New Roman" pitchFamily="18" charset="0"/>
            </a:endParaRPr>
          </a:p>
        </p:txBody>
      </p:sp>
      <p:sp>
        <p:nvSpPr>
          <p:cNvPr id="23559" name="Скругленный прямоугольник 2"/>
          <p:cNvSpPr>
            <a:spLocks noChangeArrowheads="1"/>
          </p:cNvSpPr>
          <p:nvPr/>
        </p:nvSpPr>
        <p:spPr bwMode="auto">
          <a:xfrm>
            <a:off x="2509838" y="4770438"/>
            <a:ext cx="9532937" cy="1355725"/>
          </a:xfrm>
          <a:prstGeom prst="roundRect">
            <a:avLst>
              <a:gd name="adj" fmla="val 16667"/>
            </a:avLst>
          </a:prstGeom>
          <a:solidFill>
            <a:srgbClr val="EAF1F6"/>
          </a:solidFill>
          <a:ln w="28575" algn="ctr">
            <a:solidFill>
              <a:srgbClr val="A75F0A"/>
            </a:solidFill>
            <a:round/>
            <a:headEnd/>
            <a:tailEnd/>
          </a:ln>
        </p:spPr>
        <p:txBody>
          <a:bodyPr anchor="ctr"/>
          <a:lstStyle/>
          <a:p>
            <a:pPr>
              <a:buFont typeface="Wingdings" pitchFamily="2" charset="2"/>
              <a:buChar char="Ø"/>
            </a:pPr>
            <a:r>
              <a:rPr lang="ru-RU" dirty="0"/>
              <a:t> </a:t>
            </a:r>
            <a:r>
              <a:rPr lang="ru-RU" sz="1600" dirty="0">
                <a:latin typeface="Times New Roman" pitchFamily="18" charset="0"/>
                <a:hlinkClick r:id="rId2" action="ppaction://hlinkfile"/>
              </a:rPr>
              <a:t>Анкетирование родителей </a:t>
            </a:r>
            <a:r>
              <a:rPr lang="ru-RU" sz="1600" dirty="0">
                <a:latin typeface="Times New Roman" pitchFamily="18" charset="0"/>
                <a:hlinkClick r:id="rId3" action="ppaction://hlinkfile"/>
              </a:rPr>
              <a:t>«</a:t>
            </a:r>
            <a:r>
              <a:rPr lang="ru-RU" sz="1600" dirty="0">
                <a:latin typeface="Times New Roman" pitchFamily="18" charset="0"/>
                <a:cs typeface="Times New Roman" pitchFamily="18" charset="0"/>
              </a:rPr>
              <a:t>Первые шаги в ранней профориентации дошкольников</a:t>
            </a:r>
            <a:r>
              <a:rPr lang="ru-RU" sz="1600" dirty="0">
                <a:latin typeface="Times New Roman" pitchFamily="18" charset="0"/>
                <a:hlinkClick r:id="rId3" action="ppaction://hlinkfile"/>
              </a:rPr>
              <a:t>»</a:t>
            </a:r>
            <a:endParaRPr lang="ru-RU" sz="1600" dirty="0">
              <a:latin typeface="Times New Roman" pitchFamily="18" charset="0"/>
            </a:endParaRPr>
          </a:p>
          <a:p>
            <a:pPr>
              <a:buFont typeface="Wingdings" pitchFamily="2" charset="2"/>
              <a:buChar char="Ø"/>
            </a:pPr>
            <a:r>
              <a:rPr lang="ru-RU" sz="1600" dirty="0">
                <a:latin typeface="Times New Roman" pitchFamily="18" charset="0"/>
              </a:rPr>
              <a:t> Разработка перспективного плана</a:t>
            </a:r>
            <a:r>
              <a:rPr lang="ru-RU" sz="1600" dirty="0">
                <a:latin typeface="Times New Roman" pitchFamily="18" charset="0"/>
                <a:hlinkClick r:id="rId4" action="ppaction://hlinkfile"/>
              </a:rPr>
              <a:t> </a:t>
            </a:r>
            <a:r>
              <a:rPr lang="ru-RU" sz="1600" dirty="0">
                <a:latin typeface="Times New Roman" pitchFamily="18" charset="0"/>
              </a:rPr>
              <a:t>по взаимодействию с семьей по проблеме</a:t>
            </a:r>
          </a:p>
          <a:p>
            <a:pPr>
              <a:buFont typeface="Wingdings" pitchFamily="2" charset="2"/>
              <a:buChar char="Ø"/>
            </a:pPr>
            <a:r>
              <a:rPr lang="ru-RU" sz="1600" dirty="0">
                <a:latin typeface="Times New Roman" pitchFamily="18" charset="0"/>
              </a:rPr>
              <a:t> Размещение информации для родителей на стендах в приемной группы и сайте ДОУ</a:t>
            </a:r>
          </a:p>
          <a:p>
            <a:pPr algn="ctr"/>
            <a:endParaRPr lang="ru-RU" sz="1400" b="1" dirty="0">
              <a:latin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скругленные углы 1"/>
          <p:cNvSpPr/>
          <p:nvPr/>
        </p:nvSpPr>
        <p:spPr>
          <a:xfrm>
            <a:off x="284163" y="141288"/>
            <a:ext cx="11653837" cy="481012"/>
          </a:xfrm>
          <a:prstGeom prst="round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b="1" dirty="0">
                <a:solidFill>
                  <a:srgbClr val="FF0000"/>
                </a:solidFill>
                <a:latin typeface="Times New Roman" panose="02020603050405020304" pitchFamily="18" charset="0"/>
              </a:rPr>
              <a:t>Диагностика сформированности представлений о мире труда и профессий у старших дошкольников</a:t>
            </a:r>
            <a:endParaRPr lang="ru-RU" dirty="0"/>
          </a:p>
        </p:txBody>
      </p:sp>
      <p:graphicFrame>
        <p:nvGraphicFramePr>
          <p:cNvPr id="3" name="Таблица 3"/>
          <p:cNvGraphicFramePr>
            <a:graphicFrameLocks noGrp="1"/>
          </p:cNvGraphicFramePr>
          <p:nvPr/>
        </p:nvGraphicFramePr>
        <p:xfrm>
          <a:off x="284163" y="754063"/>
          <a:ext cx="6738488" cy="5461472"/>
        </p:xfrm>
        <a:graphic>
          <a:graphicData uri="http://schemas.openxmlformats.org/drawingml/2006/table">
            <a:tbl>
              <a:tblPr firstRow="1" bandRow="1">
                <a:tableStyleId>{5C22544A-7EE6-4342-B048-85BDC9FD1C3A}</a:tableStyleId>
              </a:tblPr>
              <a:tblGrid>
                <a:gridCol w="1444610">
                  <a:extLst>
                    <a:ext uri="{9D8B030D-6E8A-4147-A177-3AD203B41FA5}">
                      <a16:colId xmlns:a16="http://schemas.microsoft.com/office/drawing/2014/main" val="20000"/>
                    </a:ext>
                  </a:extLst>
                </a:gridCol>
                <a:gridCol w="2381153">
                  <a:extLst>
                    <a:ext uri="{9D8B030D-6E8A-4147-A177-3AD203B41FA5}">
                      <a16:colId xmlns:a16="http://schemas.microsoft.com/office/drawing/2014/main" val="20001"/>
                    </a:ext>
                  </a:extLst>
                </a:gridCol>
                <a:gridCol w="2912725">
                  <a:extLst>
                    <a:ext uri="{9D8B030D-6E8A-4147-A177-3AD203B41FA5}">
                      <a16:colId xmlns:a16="http://schemas.microsoft.com/office/drawing/2014/main" val="20002"/>
                    </a:ext>
                  </a:extLst>
                </a:gridCol>
              </a:tblGrid>
              <a:tr h="418456">
                <a:tc>
                  <a:txBody>
                    <a:bodyPr/>
                    <a:lstStyle/>
                    <a:p>
                      <a:pPr algn="ctr"/>
                      <a:r>
                        <a:rPr lang="ru-RU" sz="1400" dirty="0">
                          <a:latin typeface="Times New Roman" panose="02020603050405020304" pitchFamily="18" charset="0"/>
                          <a:cs typeface="Times New Roman" panose="02020603050405020304" pitchFamily="18" charset="0"/>
                        </a:rPr>
                        <a:t>Критерии</a:t>
                      </a:r>
                    </a:p>
                  </a:txBody>
                  <a:tcPr/>
                </a:tc>
                <a:tc>
                  <a:txBody>
                    <a:bodyPr/>
                    <a:lstStyle/>
                    <a:p>
                      <a:pPr algn="ctr"/>
                      <a:r>
                        <a:rPr lang="ru-RU" sz="1400" dirty="0">
                          <a:latin typeface="Times New Roman" panose="02020603050405020304" pitchFamily="18" charset="0"/>
                          <a:cs typeface="Times New Roman" panose="02020603050405020304" pitchFamily="18" charset="0"/>
                        </a:rPr>
                        <a:t>Показатели</a:t>
                      </a:r>
                    </a:p>
                  </a:txBody>
                  <a:tcPr/>
                </a:tc>
                <a:tc>
                  <a:txBody>
                    <a:bodyPr/>
                    <a:lstStyle/>
                    <a:p>
                      <a:pPr algn="ctr"/>
                      <a:r>
                        <a:rPr lang="ru-RU" sz="1400" dirty="0">
                          <a:latin typeface="Times New Roman" panose="02020603050405020304" pitchFamily="18" charset="0"/>
                          <a:cs typeface="Times New Roman" panose="02020603050405020304" pitchFamily="18" charset="0"/>
                        </a:rPr>
                        <a:t>Методы диагностики</a:t>
                      </a:r>
                    </a:p>
                  </a:txBody>
                  <a:tcPr/>
                </a:tc>
                <a:extLst>
                  <a:ext uri="{0D108BD9-81ED-4DB2-BD59-A6C34878D82A}">
                    <a16:rowId xmlns:a16="http://schemas.microsoft.com/office/drawing/2014/main" val="10000"/>
                  </a:ext>
                </a:extLst>
              </a:tr>
              <a:tr h="1845006">
                <a:tc>
                  <a:txBody>
                    <a:bodyPr/>
                    <a:lstStyle/>
                    <a:p>
                      <a:r>
                        <a:rPr lang="ru-RU" sz="1200" dirty="0">
                          <a:latin typeface="Times New Roman" panose="02020603050405020304" pitchFamily="18" charset="0"/>
                          <a:cs typeface="Times New Roman" panose="02020603050405020304" pitchFamily="18" charset="0"/>
                        </a:rPr>
                        <a:t>Когнитивный</a:t>
                      </a:r>
                    </a:p>
                  </a:txBody>
                  <a:tcPr/>
                </a:tc>
                <a:tc>
                  <a:txBody>
                    <a:bodyPr/>
                    <a:lstStyle/>
                    <a:p>
                      <a:r>
                        <a:rPr lang="ru-RU" sz="1200" dirty="0">
                          <a:latin typeface="Times New Roman" panose="02020603050405020304" pitchFamily="18" charset="0"/>
                          <a:cs typeface="Times New Roman" panose="02020603050405020304" pitchFamily="18" charset="0"/>
                        </a:rPr>
                        <a:t>Знания о профессиях людей</a:t>
                      </a:r>
                    </a:p>
                  </a:txBody>
                  <a:tcPr/>
                </a:tc>
                <a:tc>
                  <a:txBody>
                    <a:bodyPr/>
                    <a:lstStyle/>
                    <a:p>
                      <a:pPr marL="285750" indent="-285750">
                        <a:buFontTx/>
                        <a:buChar char="-"/>
                      </a:pPr>
                      <a:r>
                        <a:rPr lang="ru-RU" sz="1200" dirty="0">
                          <a:latin typeface="Times New Roman" panose="02020603050405020304" pitchFamily="18" charset="0"/>
                          <a:cs typeface="Times New Roman" panose="02020603050405020304" pitchFamily="18" charset="0"/>
                        </a:rPr>
                        <a:t>Наблюдение;</a:t>
                      </a:r>
                    </a:p>
                    <a:p>
                      <a:pPr marL="285750" indent="-285750">
                        <a:buFontTx/>
                        <a:buChar char="-"/>
                      </a:pPr>
                      <a:r>
                        <a:rPr lang="ru-RU" sz="1200" dirty="0">
                          <a:latin typeface="Times New Roman" panose="02020603050405020304" pitchFamily="18" charset="0"/>
                          <a:cs typeface="Times New Roman" panose="02020603050405020304" pitchFamily="18" charset="0"/>
                        </a:rPr>
                        <a:t>Анализ продуктов детской деятельности;</a:t>
                      </a:r>
                    </a:p>
                    <a:p>
                      <a:r>
                        <a:rPr lang="ru-RU" sz="1200" dirty="0">
                          <a:latin typeface="Times New Roman" panose="02020603050405020304" pitchFamily="18" charset="0"/>
                          <a:cs typeface="Times New Roman" panose="02020603050405020304" pitchFamily="18" charset="0"/>
                        </a:rPr>
                        <a:t>- Беседа;</a:t>
                      </a:r>
                    </a:p>
                    <a:p>
                      <a:r>
                        <a:rPr lang="ru-RU" sz="1200" dirty="0">
                          <a:latin typeface="Times New Roman" panose="02020603050405020304" pitchFamily="18" charset="0"/>
                          <a:cs typeface="Times New Roman" panose="02020603050405020304" pitchFamily="18" charset="0"/>
                        </a:rPr>
                        <a:t>- Опросник </a:t>
                      </a:r>
                      <a:r>
                        <a:rPr lang="ru-RU" sz="1200" dirty="0" err="1">
                          <a:latin typeface="Times New Roman" panose="02020603050405020304" pitchFamily="18" charset="0"/>
                          <a:cs typeface="Times New Roman" panose="02020603050405020304" pitchFamily="18" charset="0"/>
                        </a:rPr>
                        <a:t>Л.В.Куцаковой</a:t>
                      </a:r>
                      <a:r>
                        <a:rPr lang="ru-RU" sz="1200" dirty="0">
                          <a:latin typeface="Times New Roman" panose="02020603050405020304" pitchFamily="18" charset="0"/>
                          <a:cs typeface="Times New Roman" panose="02020603050405020304" pitchFamily="18" charset="0"/>
                        </a:rPr>
                        <a:t> «Профессиональная деятельность взрослых»</a:t>
                      </a:r>
                    </a:p>
                  </a:txBody>
                  <a:tcPr/>
                </a:tc>
                <a:extLst>
                  <a:ext uri="{0D108BD9-81ED-4DB2-BD59-A6C34878D82A}">
                    <a16:rowId xmlns:a16="http://schemas.microsoft.com/office/drawing/2014/main" val="10001"/>
                  </a:ext>
                </a:extLst>
              </a:tr>
              <a:tr h="1599005">
                <a:tc>
                  <a:txBody>
                    <a:bodyPr/>
                    <a:lstStyle/>
                    <a:p>
                      <a:r>
                        <a:rPr lang="ru-RU" sz="1200" dirty="0">
                          <a:latin typeface="Times New Roman" panose="02020603050405020304" pitchFamily="18" charset="0"/>
                          <a:cs typeface="Times New Roman" panose="02020603050405020304" pitchFamily="18" charset="0"/>
                        </a:rPr>
                        <a:t>Мотивационно-</a:t>
                      </a:r>
                      <a:r>
                        <a:rPr lang="ru-RU" sz="1200" dirty="0" err="1">
                          <a:latin typeface="Times New Roman" panose="02020603050405020304" pitchFamily="18" charset="0"/>
                          <a:cs typeface="Times New Roman" panose="02020603050405020304" pitchFamily="18" charset="0"/>
                        </a:rPr>
                        <a:t>потребностный</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kern="1200" dirty="0">
                          <a:solidFill>
                            <a:schemeClr val="dk1"/>
                          </a:solidFill>
                          <a:effectLst/>
                          <a:latin typeface="Times New Roman" panose="02020603050405020304" pitchFamily="18" charset="0"/>
                          <a:ea typeface="+mn-ea"/>
                          <a:cs typeface="Times New Roman" panose="02020603050405020304" pitchFamily="18" charset="0"/>
                        </a:rPr>
                        <a:t>Интерес к труду, учебной и профессиональной деятельности; </a:t>
                      </a:r>
                    </a:p>
                    <a:p>
                      <a:pPr marL="0" indent="0">
                        <a:buFontTx/>
                        <a:buNone/>
                      </a:pPr>
                      <a:r>
                        <a:rPr lang="ru-RU" sz="1200" kern="1200" dirty="0">
                          <a:solidFill>
                            <a:schemeClr val="dk1"/>
                          </a:solidFill>
                          <a:effectLst/>
                          <a:latin typeface="Times New Roman" panose="02020603050405020304" pitchFamily="18" charset="0"/>
                          <a:ea typeface="+mn-ea"/>
                          <a:cs typeface="Times New Roman" panose="02020603050405020304" pitchFamily="18" charset="0"/>
                        </a:rPr>
                        <a:t>Отношение к труду и профессиям; </a:t>
                      </a:r>
                    </a:p>
                    <a:p>
                      <a:pPr marL="0" indent="0">
                        <a:buFontTx/>
                        <a:buNone/>
                      </a:pPr>
                      <a:r>
                        <a:rPr lang="ru-RU" sz="1200" kern="1200" dirty="0">
                          <a:solidFill>
                            <a:schemeClr val="dk1"/>
                          </a:solidFill>
                          <a:effectLst/>
                          <a:latin typeface="Times New Roman" panose="02020603050405020304" pitchFamily="18" charset="0"/>
                          <a:ea typeface="+mn-ea"/>
                          <a:cs typeface="Times New Roman" panose="02020603050405020304" pitchFamily="18" charset="0"/>
                        </a:rPr>
                        <a:t>Желание овладеть определенной профессией. </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kern="1200" dirty="0">
                          <a:solidFill>
                            <a:schemeClr val="dk1"/>
                          </a:solidFill>
                          <a:effectLst/>
                          <a:latin typeface="Times New Roman" panose="02020603050405020304" pitchFamily="18" charset="0"/>
                          <a:ea typeface="+mn-ea"/>
                          <a:cs typeface="Times New Roman" panose="02020603050405020304" pitchFamily="18" charset="0"/>
                        </a:rPr>
                        <a:t>- Наблюдение; </a:t>
                      </a:r>
                    </a:p>
                    <a:p>
                      <a:r>
                        <a:rPr lang="ru-RU" sz="1200" kern="1200" dirty="0">
                          <a:solidFill>
                            <a:schemeClr val="dk1"/>
                          </a:solidFill>
                          <a:effectLst/>
                          <a:latin typeface="Times New Roman" panose="02020603050405020304" pitchFamily="18" charset="0"/>
                          <a:ea typeface="+mn-ea"/>
                          <a:cs typeface="Times New Roman" panose="02020603050405020304" pitchFamily="18" charset="0"/>
                        </a:rPr>
                        <a:t>- </a:t>
                      </a:r>
                      <a:r>
                        <a:rPr lang="ru-RU" sz="1200" kern="1200" dirty="0" err="1">
                          <a:solidFill>
                            <a:schemeClr val="dk1"/>
                          </a:solidFill>
                          <a:effectLst/>
                          <a:latin typeface="Times New Roman" panose="02020603050405020304" pitchFamily="18" charset="0"/>
                          <a:ea typeface="+mn-ea"/>
                          <a:cs typeface="Times New Roman" panose="02020603050405020304" pitchFamily="18" charset="0"/>
                        </a:rPr>
                        <a:t>Профориетационный</a:t>
                      </a:r>
                      <a:r>
                        <a:rPr lang="ru-RU" sz="1200" kern="1200" dirty="0">
                          <a:solidFill>
                            <a:schemeClr val="dk1"/>
                          </a:solidFill>
                          <a:effectLst/>
                          <a:latin typeface="Times New Roman" panose="02020603050405020304" pitchFamily="18" charset="0"/>
                          <a:ea typeface="+mn-ea"/>
                          <a:cs typeface="Times New Roman" panose="02020603050405020304" pitchFamily="18" charset="0"/>
                        </a:rPr>
                        <a:t> опросник Е.И. Климова. </a:t>
                      </a:r>
                      <a:endParaRPr lang="ru-RU"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599005">
                <a:tc>
                  <a:txBody>
                    <a:bodyPr/>
                    <a:lstStyle/>
                    <a:p>
                      <a:r>
                        <a:rPr lang="ru-RU" sz="1200" kern="1200" dirty="0" err="1">
                          <a:solidFill>
                            <a:schemeClr val="dk1"/>
                          </a:solidFill>
                          <a:effectLst/>
                          <a:latin typeface="Times New Roman" panose="02020603050405020304" pitchFamily="18" charset="0"/>
                          <a:ea typeface="+mn-ea"/>
                          <a:cs typeface="Times New Roman" panose="02020603050405020304" pitchFamily="18" charset="0"/>
                        </a:rPr>
                        <a:t>Деятельностно</a:t>
                      </a:r>
                      <a:r>
                        <a:rPr lang="ru-RU" sz="1200" kern="1200" dirty="0">
                          <a:solidFill>
                            <a:schemeClr val="dk1"/>
                          </a:solidFill>
                          <a:effectLst/>
                          <a:latin typeface="Times New Roman" panose="02020603050405020304" pitchFamily="18" charset="0"/>
                          <a:ea typeface="+mn-ea"/>
                          <a:cs typeface="Times New Roman" panose="02020603050405020304" pitchFamily="18" charset="0"/>
                        </a:rPr>
                        <a:t>-практический </a:t>
                      </a: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kern="1200" dirty="0">
                          <a:solidFill>
                            <a:schemeClr val="dk1"/>
                          </a:solidFill>
                          <a:effectLst/>
                          <a:latin typeface="Times New Roman" panose="02020603050405020304" pitchFamily="18" charset="0"/>
                          <a:ea typeface="+mn-ea"/>
                          <a:cs typeface="Times New Roman" panose="02020603050405020304" pitchFamily="18" charset="0"/>
                        </a:rPr>
                        <a:t>Отражение в процессе занятий сформированных понятий о профессиях; </a:t>
                      </a:r>
                    </a:p>
                    <a:p>
                      <a:r>
                        <a:rPr lang="ru-RU" sz="1200" kern="1200" dirty="0">
                          <a:solidFill>
                            <a:schemeClr val="dk1"/>
                          </a:solidFill>
                          <a:effectLst/>
                          <a:latin typeface="Times New Roman" panose="02020603050405020304" pitchFamily="18" charset="0"/>
                          <a:ea typeface="+mn-ea"/>
                          <a:cs typeface="Times New Roman" panose="02020603050405020304" pitchFamily="18" charset="0"/>
                        </a:rPr>
                        <a:t>Проявление активности и ответственности в процессе образовательной деятельности. </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dk1"/>
                          </a:solidFill>
                          <a:effectLst/>
                          <a:latin typeface="Times New Roman" panose="02020603050405020304" pitchFamily="18" charset="0"/>
                          <a:ea typeface="+mn-ea"/>
                          <a:cs typeface="Times New Roman" panose="02020603050405020304" pitchFamily="18" charset="0"/>
                        </a:rPr>
                        <a:t>- Наблюдение;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dk1"/>
                          </a:solidFill>
                          <a:effectLst/>
                          <a:latin typeface="Times New Roman" panose="02020603050405020304" pitchFamily="18" charset="0"/>
                          <a:ea typeface="+mn-ea"/>
                          <a:cs typeface="Times New Roman" panose="02020603050405020304" pitchFamily="18" charset="0"/>
                        </a:rPr>
                        <a:t>- Методика «Закончи предложение».</a:t>
                      </a:r>
                    </a:p>
                    <a:p>
                      <a:endParaRPr lang="ru-RU" sz="1200" dirty="0"/>
                    </a:p>
                  </a:txBody>
                  <a:tcPr/>
                </a:tc>
                <a:extLst>
                  <a:ext uri="{0D108BD9-81ED-4DB2-BD59-A6C34878D82A}">
                    <a16:rowId xmlns:a16="http://schemas.microsoft.com/office/drawing/2014/main" val="10003"/>
                  </a:ext>
                </a:extLst>
              </a:tr>
            </a:tbl>
          </a:graphicData>
        </a:graphic>
      </p:graphicFrame>
      <p:graphicFrame>
        <p:nvGraphicFramePr>
          <p:cNvPr id="24615" name="Object 39"/>
          <p:cNvGraphicFramePr>
            <a:graphicFrameLocks/>
          </p:cNvGraphicFramePr>
          <p:nvPr/>
        </p:nvGraphicFramePr>
        <p:xfrm>
          <a:off x="7204075" y="754063"/>
          <a:ext cx="4733925" cy="1755775"/>
        </p:xfrm>
        <a:graphic>
          <a:graphicData uri="http://schemas.openxmlformats.org/presentationml/2006/ole">
            <mc:AlternateContent xmlns:mc="http://schemas.openxmlformats.org/markup-compatibility/2006">
              <mc:Choice xmlns:v="urn:schemas-microsoft-com:vml" Requires="v">
                <p:oleObj r:id="rId2" imgW="4730906" imgH="1755800" progId="Excel.Chart.8">
                  <p:embed/>
                </p:oleObj>
              </mc:Choice>
              <mc:Fallback>
                <p:oleObj r:id="rId2" imgW="4730906" imgH="1755800" progId="Excel.Chart.8">
                  <p:embed/>
                  <p:pic>
                    <p:nvPicPr>
                      <p:cNvPr id="24615" name="Object 3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075" y="754063"/>
                        <a:ext cx="4733925" cy="175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616" name="Object 40"/>
          <p:cNvGraphicFramePr>
            <a:graphicFrameLocks/>
          </p:cNvGraphicFramePr>
          <p:nvPr/>
        </p:nvGraphicFramePr>
        <p:xfrm>
          <a:off x="7204075" y="2673350"/>
          <a:ext cx="4733925" cy="1643063"/>
        </p:xfrm>
        <a:graphic>
          <a:graphicData uri="http://schemas.openxmlformats.org/presentationml/2006/ole">
            <mc:AlternateContent xmlns:mc="http://schemas.openxmlformats.org/markup-compatibility/2006">
              <mc:Choice xmlns:v="urn:schemas-microsoft-com:vml" Requires="v">
                <p:oleObj r:id="rId4" imgW="4730906" imgH="1639966" progId="Excel.Chart.8">
                  <p:embed/>
                </p:oleObj>
              </mc:Choice>
              <mc:Fallback>
                <p:oleObj r:id="rId4" imgW="4730906" imgH="1639966" progId="Excel.Chart.8">
                  <p:embed/>
                  <p:pic>
                    <p:nvPicPr>
                      <p:cNvPr id="24616" name="Object 4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075" y="2673350"/>
                        <a:ext cx="4733925" cy="164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617" name="Object 41"/>
          <p:cNvGraphicFramePr>
            <a:graphicFrameLocks/>
          </p:cNvGraphicFramePr>
          <p:nvPr/>
        </p:nvGraphicFramePr>
        <p:xfrm>
          <a:off x="7204075" y="4479925"/>
          <a:ext cx="4733925" cy="1735138"/>
        </p:xfrm>
        <a:graphic>
          <a:graphicData uri="http://schemas.openxmlformats.org/presentationml/2006/ole">
            <mc:AlternateContent xmlns:mc="http://schemas.openxmlformats.org/markup-compatibility/2006">
              <mc:Choice xmlns:v="urn:schemas-microsoft-com:vml" Requires="v">
                <p:oleObj r:id="rId6" imgW="4730906" imgH="1737511" progId="Excel.Chart.8">
                  <p:embed/>
                </p:oleObj>
              </mc:Choice>
              <mc:Fallback>
                <p:oleObj r:id="rId6" imgW="4730906" imgH="1737511" progId="Excel.Chart.8">
                  <p:embed/>
                  <p:pic>
                    <p:nvPicPr>
                      <p:cNvPr id="24617" name="Object 4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4075" y="4479925"/>
                        <a:ext cx="4733925" cy="1735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theme/theme1.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7465</TotalTime>
  <Words>3404</Words>
  <Application>Microsoft Office PowerPoint</Application>
  <PresentationFormat>Широкоэкранный</PresentationFormat>
  <Paragraphs>438</Paragraphs>
  <Slides>34</Slides>
  <Notes>5</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1</vt:i4>
      </vt:variant>
      <vt:variant>
        <vt:lpstr>Заголовки слайдов</vt:lpstr>
      </vt:variant>
      <vt:variant>
        <vt:i4>34</vt:i4>
      </vt:variant>
    </vt:vector>
  </HeadingPairs>
  <TitlesOfParts>
    <vt:vector size="45" baseType="lpstr">
      <vt:lpstr>Arial</vt:lpstr>
      <vt:lpstr>Bahnschrift SemiBold</vt:lpstr>
      <vt:lpstr>Calibri</vt:lpstr>
      <vt:lpstr>Calibri Light</vt:lpstr>
      <vt:lpstr>Cambria Math</vt:lpstr>
      <vt:lpstr>Constantia</vt:lpstr>
      <vt:lpstr>Georgia</vt:lpstr>
      <vt:lpstr>Times New Roman</vt:lpstr>
      <vt:lpstr>Wingdings</vt:lpstr>
      <vt:lpstr>Ретро</vt:lpstr>
      <vt:lpstr>Microsoft Excel Chart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User-pc</dc:creator>
  <cp:lastModifiedBy>Kolokolchik23 DOU</cp:lastModifiedBy>
  <cp:revision>406</cp:revision>
  <dcterms:created xsi:type="dcterms:W3CDTF">2018-12-02T05:48:43Z</dcterms:created>
  <dcterms:modified xsi:type="dcterms:W3CDTF">2025-10-27T07:48:58Z</dcterms:modified>
</cp:coreProperties>
</file>