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  <p:sldMasterId id="2147483846" r:id="rId2"/>
    <p:sldMasterId id="2147483896" r:id="rId3"/>
  </p:sldMasterIdLst>
  <p:notesMasterIdLst>
    <p:notesMasterId r:id="rId30"/>
  </p:notesMasterIdLst>
  <p:sldIdLst>
    <p:sldId id="256" r:id="rId4"/>
    <p:sldId id="276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82" r:id="rId24"/>
    <p:sldId id="279" r:id="rId25"/>
    <p:sldId id="280" r:id="rId26"/>
    <p:sldId id="281" r:id="rId27"/>
    <p:sldId id="283" r:id="rId28"/>
    <p:sldId id="284" r:id="rId2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4BDC76-315A-494A-9DB8-DCA18BC0DD93}" type="doc">
      <dgm:prSet loTypeId="urn:microsoft.com/office/officeart/2005/8/layout/matrix1" loCatId="matrix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E82FE86C-10AD-4049-8146-932BCDE805DC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ПРИРОДООХРАННЫЕ АКЦИИ</a:t>
          </a:r>
        </a:p>
      </dgm:t>
    </dgm:pt>
    <dgm:pt modelId="{0EA284C9-B80B-4E6B-83F5-1E13E16D14A1}" type="parTrans" cxnId="{C7D1FB14-D662-4EE2-A2DB-C78925327268}">
      <dgm:prSet/>
      <dgm:spPr/>
      <dgm:t>
        <a:bodyPr/>
        <a:lstStyle/>
        <a:p>
          <a:endParaRPr lang="ru-RU"/>
        </a:p>
      </dgm:t>
    </dgm:pt>
    <dgm:pt modelId="{EF2303AC-A0D4-41AD-8C04-7BEBE979DF95}" type="sibTrans" cxnId="{C7D1FB14-D662-4EE2-A2DB-C78925327268}">
      <dgm:prSet/>
      <dgm:spPr/>
      <dgm:t>
        <a:bodyPr/>
        <a:lstStyle/>
        <a:p>
          <a:endParaRPr lang="ru-RU"/>
        </a:p>
      </dgm:t>
    </dgm:pt>
    <dgm:pt modelId="{C7154BAD-FA4B-4959-96DC-99C95213BEF4}">
      <dgm:prSet phldrT="[Текст]" custT="1"/>
      <dgm:spPr/>
      <dgm:t>
        <a:bodyPr/>
        <a:lstStyle/>
        <a:p>
          <a:r>
            <a:rPr lang="ru-RU" sz="18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ПОДГОТОВИТЕЛЬНЫЙ ЭТАП</a:t>
          </a:r>
        </a:p>
      </dgm:t>
    </dgm:pt>
    <dgm:pt modelId="{510D352F-FDD0-4408-A457-450C1F350CA8}" type="parTrans" cxnId="{9818C8DC-955C-4750-9AC5-A83CD3A63D66}">
      <dgm:prSet/>
      <dgm:spPr/>
      <dgm:t>
        <a:bodyPr/>
        <a:lstStyle/>
        <a:p>
          <a:endParaRPr lang="ru-RU"/>
        </a:p>
      </dgm:t>
    </dgm:pt>
    <dgm:pt modelId="{B7B0D01F-AA88-4C6A-892C-CA9E88CF4660}" type="sibTrans" cxnId="{9818C8DC-955C-4750-9AC5-A83CD3A63D66}">
      <dgm:prSet/>
      <dgm:spPr/>
      <dgm:t>
        <a:bodyPr/>
        <a:lstStyle/>
        <a:p>
          <a:endParaRPr lang="ru-RU"/>
        </a:p>
      </dgm:t>
    </dgm:pt>
    <dgm:pt modelId="{C6C53D4F-E20A-4BDD-BE2C-958BFBAA4BEA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ПОЗНАВАТЕЛЬНО-ИССЛЕДОВАТЕЛЬСКИЙ ЭТАП</a:t>
          </a:r>
        </a:p>
      </dgm:t>
    </dgm:pt>
    <dgm:pt modelId="{534F3E94-D00B-47F5-8855-1F8510164CDD}" type="parTrans" cxnId="{99B13177-E0DF-404A-A4D1-44C38332F7A2}">
      <dgm:prSet/>
      <dgm:spPr/>
      <dgm:t>
        <a:bodyPr/>
        <a:lstStyle/>
        <a:p>
          <a:endParaRPr lang="ru-RU"/>
        </a:p>
      </dgm:t>
    </dgm:pt>
    <dgm:pt modelId="{70860FB6-3CA1-4CC9-94C7-5437B348268C}" type="sibTrans" cxnId="{99B13177-E0DF-404A-A4D1-44C38332F7A2}">
      <dgm:prSet/>
      <dgm:spPr/>
      <dgm:t>
        <a:bodyPr/>
        <a:lstStyle/>
        <a:p>
          <a:endParaRPr lang="ru-RU"/>
        </a:p>
      </dgm:t>
    </dgm:pt>
    <dgm:pt modelId="{1829E26A-AC87-444E-A0E5-9AEC77EE3B5B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ПРАКТИЧЕСКИЙ ЭТАП</a:t>
          </a:r>
        </a:p>
      </dgm:t>
    </dgm:pt>
    <dgm:pt modelId="{3C90A838-57AC-431F-B838-6E052BE3CC6B}" type="parTrans" cxnId="{B3E54648-A593-433C-9554-89DCF7E39CDA}">
      <dgm:prSet/>
      <dgm:spPr/>
      <dgm:t>
        <a:bodyPr/>
        <a:lstStyle/>
        <a:p>
          <a:endParaRPr lang="ru-RU"/>
        </a:p>
      </dgm:t>
    </dgm:pt>
    <dgm:pt modelId="{D89F00D0-44E7-42A5-ACE5-891A15ED366C}" type="sibTrans" cxnId="{B3E54648-A593-433C-9554-89DCF7E39CDA}">
      <dgm:prSet/>
      <dgm:spPr/>
      <dgm:t>
        <a:bodyPr/>
        <a:lstStyle/>
        <a:p>
          <a:endParaRPr lang="ru-RU"/>
        </a:p>
      </dgm:t>
    </dgm:pt>
    <dgm:pt modelId="{40C1E515-CB99-4A76-B440-3714C7F8EAC3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ПРОПАГАНДИСТСКИЙ ЭТАП</a:t>
          </a:r>
        </a:p>
      </dgm:t>
    </dgm:pt>
    <dgm:pt modelId="{D0DF5863-B9A8-4C96-9AE3-CF5F5BD839C4}" type="parTrans" cxnId="{47C44439-36AB-497E-A9DD-9742426F2BBE}">
      <dgm:prSet/>
      <dgm:spPr/>
      <dgm:t>
        <a:bodyPr/>
        <a:lstStyle/>
        <a:p>
          <a:endParaRPr lang="ru-RU"/>
        </a:p>
      </dgm:t>
    </dgm:pt>
    <dgm:pt modelId="{41790D3A-2B8C-478E-AC8B-B48BF87C87AB}" type="sibTrans" cxnId="{47C44439-36AB-497E-A9DD-9742426F2BBE}">
      <dgm:prSet/>
      <dgm:spPr/>
      <dgm:t>
        <a:bodyPr/>
        <a:lstStyle/>
        <a:p>
          <a:endParaRPr lang="ru-RU"/>
        </a:p>
      </dgm:t>
    </dgm:pt>
    <dgm:pt modelId="{2921FC50-0CCA-4065-BC4E-C89A18FFB4F0}" type="pres">
      <dgm:prSet presAssocID="{334BDC76-315A-494A-9DB8-DCA18BC0DD9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196D9C0-5D55-4042-9B7F-6556A6DFC88D}" type="pres">
      <dgm:prSet presAssocID="{334BDC76-315A-494A-9DB8-DCA18BC0DD93}" presName="matrix" presStyleCnt="0"/>
      <dgm:spPr/>
    </dgm:pt>
    <dgm:pt modelId="{365AA4C9-11A3-47A7-B468-F7FF6313B475}" type="pres">
      <dgm:prSet presAssocID="{334BDC76-315A-494A-9DB8-DCA18BC0DD93}" presName="tile1" presStyleLbl="node1" presStyleIdx="0" presStyleCnt="4" custLinFactNeighborX="-15627" custLinFactNeighborY="-7791"/>
      <dgm:spPr/>
    </dgm:pt>
    <dgm:pt modelId="{8D30CCF1-C914-4E91-9127-5A41C38E2F56}" type="pres">
      <dgm:prSet presAssocID="{334BDC76-315A-494A-9DB8-DCA18BC0DD9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8E94F2-0AFA-47CA-B973-389F160CF3C9}" type="pres">
      <dgm:prSet presAssocID="{334BDC76-315A-494A-9DB8-DCA18BC0DD93}" presName="tile2" presStyleLbl="node1" presStyleIdx="1" presStyleCnt="4"/>
      <dgm:spPr/>
    </dgm:pt>
    <dgm:pt modelId="{A1F60B69-54B0-4674-9AD4-3FBBE281085C}" type="pres">
      <dgm:prSet presAssocID="{334BDC76-315A-494A-9DB8-DCA18BC0DD9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EF504A0-6E88-4081-A6E0-0892A94C2A5E}" type="pres">
      <dgm:prSet presAssocID="{334BDC76-315A-494A-9DB8-DCA18BC0DD93}" presName="tile3" presStyleLbl="node1" presStyleIdx="2" presStyleCnt="4"/>
      <dgm:spPr/>
    </dgm:pt>
    <dgm:pt modelId="{341A6CEF-A88A-47E7-A4C4-E90E499DE661}" type="pres">
      <dgm:prSet presAssocID="{334BDC76-315A-494A-9DB8-DCA18BC0DD9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6D9FAA2-73BF-4006-BE48-89FDD742DA57}" type="pres">
      <dgm:prSet presAssocID="{334BDC76-315A-494A-9DB8-DCA18BC0DD93}" presName="tile4" presStyleLbl="node1" presStyleIdx="3" presStyleCnt="4"/>
      <dgm:spPr/>
    </dgm:pt>
    <dgm:pt modelId="{DB509B46-7205-4F77-A922-F7461C67E395}" type="pres">
      <dgm:prSet presAssocID="{334BDC76-315A-494A-9DB8-DCA18BC0DD9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9F9209E-EDCF-4BAE-9419-B90167676F85}" type="pres">
      <dgm:prSet presAssocID="{334BDC76-315A-494A-9DB8-DCA18BC0DD93}" presName="centerTile" presStyleLbl="fgShp" presStyleIdx="0" presStyleCnt="1" custScaleX="156043">
        <dgm:presLayoutVars>
          <dgm:chMax val="0"/>
          <dgm:chPref val="0"/>
        </dgm:presLayoutVars>
      </dgm:prSet>
      <dgm:spPr/>
    </dgm:pt>
  </dgm:ptLst>
  <dgm:cxnLst>
    <dgm:cxn modelId="{5CBBBE13-4546-4B9C-ADBF-CBB102D78BBF}" type="presOf" srcId="{40C1E515-CB99-4A76-B440-3714C7F8EAC3}" destId="{DB509B46-7205-4F77-A922-F7461C67E395}" srcOrd="1" destOrd="0" presId="urn:microsoft.com/office/officeart/2005/8/layout/matrix1"/>
    <dgm:cxn modelId="{C7D1FB14-D662-4EE2-A2DB-C78925327268}" srcId="{334BDC76-315A-494A-9DB8-DCA18BC0DD93}" destId="{E82FE86C-10AD-4049-8146-932BCDE805DC}" srcOrd="0" destOrd="0" parTransId="{0EA284C9-B80B-4E6B-83F5-1E13E16D14A1}" sibTransId="{EF2303AC-A0D4-41AD-8C04-7BEBE979DF95}"/>
    <dgm:cxn modelId="{D3E5AF16-CE1A-4376-B3EF-53E002360411}" type="presOf" srcId="{1829E26A-AC87-444E-A0E5-9AEC77EE3B5B}" destId="{CEF504A0-6E88-4081-A6E0-0892A94C2A5E}" srcOrd="0" destOrd="0" presId="urn:microsoft.com/office/officeart/2005/8/layout/matrix1"/>
    <dgm:cxn modelId="{47C44439-36AB-497E-A9DD-9742426F2BBE}" srcId="{E82FE86C-10AD-4049-8146-932BCDE805DC}" destId="{40C1E515-CB99-4A76-B440-3714C7F8EAC3}" srcOrd="3" destOrd="0" parTransId="{D0DF5863-B9A8-4C96-9AE3-CF5F5BD839C4}" sibTransId="{41790D3A-2B8C-478E-AC8B-B48BF87C87AB}"/>
    <dgm:cxn modelId="{9C8AC15C-6871-4CB4-94F3-75D7088C77B0}" type="presOf" srcId="{E82FE86C-10AD-4049-8146-932BCDE805DC}" destId="{19F9209E-EDCF-4BAE-9419-B90167676F85}" srcOrd="0" destOrd="0" presId="urn:microsoft.com/office/officeart/2005/8/layout/matrix1"/>
    <dgm:cxn modelId="{B3E54648-A593-433C-9554-89DCF7E39CDA}" srcId="{E82FE86C-10AD-4049-8146-932BCDE805DC}" destId="{1829E26A-AC87-444E-A0E5-9AEC77EE3B5B}" srcOrd="2" destOrd="0" parTransId="{3C90A838-57AC-431F-B838-6E052BE3CC6B}" sibTransId="{D89F00D0-44E7-42A5-ACE5-891A15ED366C}"/>
    <dgm:cxn modelId="{99B13177-E0DF-404A-A4D1-44C38332F7A2}" srcId="{E82FE86C-10AD-4049-8146-932BCDE805DC}" destId="{C6C53D4F-E20A-4BDD-BE2C-958BFBAA4BEA}" srcOrd="1" destOrd="0" parTransId="{534F3E94-D00B-47F5-8855-1F8510164CDD}" sibTransId="{70860FB6-3CA1-4CC9-94C7-5437B348268C}"/>
    <dgm:cxn modelId="{7AA7CB8A-18CB-46AA-886A-BDE380D91565}" type="presOf" srcId="{C6C53D4F-E20A-4BDD-BE2C-958BFBAA4BEA}" destId="{A1F60B69-54B0-4674-9AD4-3FBBE281085C}" srcOrd="1" destOrd="0" presId="urn:microsoft.com/office/officeart/2005/8/layout/matrix1"/>
    <dgm:cxn modelId="{9457EA98-9E22-48AB-B0AA-4EDB1BFC48A7}" type="presOf" srcId="{334BDC76-315A-494A-9DB8-DCA18BC0DD93}" destId="{2921FC50-0CCA-4065-BC4E-C89A18FFB4F0}" srcOrd="0" destOrd="0" presId="urn:microsoft.com/office/officeart/2005/8/layout/matrix1"/>
    <dgm:cxn modelId="{5CB4A6A0-4613-40C1-B8C5-323BEFA44CAB}" type="presOf" srcId="{C7154BAD-FA4B-4959-96DC-99C95213BEF4}" destId="{365AA4C9-11A3-47A7-B468-F7FF6313B475}" srcOrd="0" destOrd="0" presId="urn:microsoft.com/office/officeart/2005/8/layout/matrix1"/>
    <dgm:cxn modelId="{CAA7D1A3-DCAD-4E5A-9E48-FDB3A03D74A4}" type="presOf" srcId="{C6C53D4F-E20A-4BDD-BE2C-958BFBAA4BEA}" destId="{0E8E94F2-0AFA-47CA-B973-389F160CF3C9}" srcOrd="0" destOrd="0" presId="urn:microsoft.com/office/officeart/2005/8/layout/matrix1"/>
    <dgm:cxn modelId="{9818C8DC-955C-4750-9AC5-A83CD3A63D66}" srcId="{E82FE86C-10AD-4049-8146-932BCDE805DC}" destId="{C7154BAD-FA4B-4959-96DC-99C95213BEF4}" srcOrd="0" destOrd="0" parTransId="{510D352F-FDD0-4408-A457-450C1F350CA8}" sibTransId="{B7B0D01F-AA88-4C6A-892C-CA9E88CF4660}"/>
    <dgm:cxn modelId="{2946AAE0-B166-4BAD-A385-4CE8FA8042D4}" type="presOf" srcId="{C7154BAD-FA4B-4959-96DC-99C95213BEF4}" destId="{8D30CCF1-C914-4E91-9127-5A41C38E2F56}" srcOrd="1" destOrd="0" presId="urn:microsoft.com/office/officeart/2005/8/layout/matrix1"/>
    <dgm:cxn modelId="{82BFF8E1-22C5-4067-AEEF-41B27A0F474D}" type="presOf" srcId="{1829E26A-AC87-444E-A0E5-9AEC77EE3B5B}" destId="{341A6CEF-A88A-47E7-A4C4-E90E499DE661}" srcOrd="1" destOrd="0" presId="urn:microsoft.com/office/officeart/2005/8/layout/matrix1"/>
    <dgm:cxn modelId="{AD2081EB-7D8D-4A20-AC3E-AD2AC1B96480}" type="presOf" srcId="{40C1E515-CB99-4A76-B440-3714C7F8EAC3}" destId="{D6D9FAA2-73BF-4006-BE48-89FDD742DA57}" srcOrd="0" destOrd="0" presId="urn:microsoft.com/office/officeart/2005/8/layout/matrix1"/>
    <dgm:cxn modelId="{8DC35453-8DB5-45F2-AAAD-359568B443A1}" type="presParOf" srcId="{2921FC50-0CCA-4065-BC4E-C89A18FFB4F0}" destId="{3196D9C0-5D55-4042-9B7F-6556A6DFC88D}" srcOrd="0" destOrd="0" presId="urn:microsoft.com/office/officeart/2005/8/layout/matrix1"/>
    <dgm:cxn modelId="{405B2E47-2783-4EA5-AE59-AE84E6BBD3F6}" type="presParOf" srcId="{3196D9C0-5D55-4042-9B7F-6556A6DFC88D}" destId="{365AA4C9-11A3-47A7-B468-F7FF6313B475}" srcOrd="0" destOrd="0" presId="urn:microsoft.com/office/officeart/2005/8/layout/matrix1"/>
    <dgm:cxn modelId="{A0EB3CB4-8AD2-4ECB-8BDB-BBD541AD8EAB}" type="presParOf" srcId="{3196D9C0-5D55-4042-9B7F-6556A6DFC88D}" destId="{8D30CCF1-C914-4E91-9127-5A41C38E2F56}" srcOrd="1" destOrd="0" presId="urn:microsoft.com/office/officeart/2005/8/layout/matrix1"/>
    <dgm:cxn modelId="{A8DF8A88-C717-4F9D-9A7B-219A168C6B1E}" type="presParOf" srcId="{3196D9C0-5D55-4042-9B7F-6556A6DFC88D}" destId="{0E8E94F2-0AFA-47CA-B973-389F160CF3C9}" srcOrd="2" destOrd="0" presId="urn:microsoft.com/office/officeart/2005/8/layout/matrix1"/>
    <dgm:cxn modelId="{7E7282F4-E89B-4C9D-9A95-C85CD0AE8C68}" type="presParOf" srcId="{3196D9C0-5D55-4042-9B7F-6556A6DFC88D}" destId="{A1F60B69-54B0-4674-9AD4-3FBBE281085C}" srcOrd="3" destOrd="0" presId="urn:microsoft.com/office/officeart/2005/8/layout/matrix1"/>
    <dgm:cxn modelId="{044101DB-6374-4792-A620-A8C855F9E356}" type="presParOf" srcId="{3196D9C0-5D55-4042-9B7F-6556A6DFC88D}" destId="{CEF504A0-6E88-4081-A6E0-0892A94C2A5E}" srcOrd="4" destOrd="0" presId="urn:microsoft.com/office/officeart/2005/8/layout/matrix1"/>
    <dgm:cxn modelId="{4D8A87C4-C17D-4D13-9FEE-B0EBC1AA1BDF}" type="presParOf" srcId="{3196D9C0-5D55-4042-9B7F-6556A6DFC88D}" destId="{341A6CEF-A88A-47E7-A4C4-E90E499DE661}" srcOrd="5" destOrd="0" presId="urn:microsoft.com/office/officeart/2005/8/layout/matrix1"/>
    <dgm:cxn modelId="{EBAC5264-EDC8-4D2E-BB19-0F19AC478FF7}" type="presParOf" srcId="{3196D9C0-5D55-4042-9B7F-6556A6DFC88D}" destId="{D6D9FAA2-73BF-4006-BE48-89FDD742DA57}" srcOrd="6" destOrd="0" presId="urn:microsoft.com/office/officeart/2005/8/layout/matrix1"/>
    <dgm:cxn modelId="{08011DC2-503C-481C-B9C0-7A807D15F879}" type="presParOf" srcId="{3196D9C0-5D55-4042-9B7F-6556A6DFC88D}" destId="{DB509B46-7205-4F77-A922-F7461C67E395}" srcOrd="7" destOrd="0" presId="urn:microsoft.com/office/officeart/2005/8/layout/matrix1"/>
    <dgm:cxn modelId="{9E5B7B1E-10ED-40AC-85F8-437B90E7993B}" type="presParOf" srcId="{2921FC50-0CCA-4065-BC4E-C89A18FFB4F0}" destId="{19F9209E-EDCF-4BAE-9419-B90167676F8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AA4C9-11A3-47A7-B468-F7FF6313B475}">
      <dsp:nvSpPr>
        <dsp:cNvPr id="0" name=""/>
        <dsp:cNvSpPr/>
      </dsp:nvSpPr>
      <dsp:spPr>
        <a:xfrm rot="16200000">
          <a:off x="617489" y="-617489"/>
          <a:ext cx="2133984" cy="336896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ПОДГОТОВИТЕЛЬНЫЙ ЭТАП</a:t>
          </a:r>
        </a:p>
      </dsp:txBody>
      <dsp:txXfrm rot="5400000">
        <a:off x="0" y="0"/>
        <a:ext cx="3368963" cy="1600488"/>
      </dsp:txXfrm>
    </dsp:sp>
    <dsp:sp modelId="{0E8E94F2-0AFA-47CA-B973-389F160CF3C9}">
      <dsp:nvSpPr>
        <dsp:cNvPr id="0" name=""/>
        <dsp:cNvSpPr/>
      </dsp:nvSpPr>
      <dsp:spPr>
        <a:xfrm>
          <a:off x="3368963" y="0"/>
          <a:ext cx="3368963" cy="213398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ПОЗНАВАТЕЛЬНО-ИССЛЕДОВАТЕЛЬСКИЙ ЭТАП</a:t>
          </a:r>
        </a:p>
      </dsp:txBody>
      <dsp:txXfrm>
        <a:off x="3368963" y="0"/>
        <a:ext cx="3368963" cy="1600488"/>
      </dsp:txXfrm>
    </dsp:sp>
    <dsp:sp modelId="{CEF504A0-6E88-4081-A6E0-0892A94C2A5E}">
      <dsp:nvSpPr>
        <dsp:cNvPr id="0" name=""/>
        <dsp:cNvSpPr/>
      </dsp:nvSpPr>
      <dsp:spPr>
        <a:xfrm rot="10800000">
          <a:off x="0" y="2133984"/>
          <a:ext cx="3368963" cy="213398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ПРАКТИЧЕСКИЙ ЭТАП</a:t>
          </a:r>
        </a:p>
      </dsp:txBody>
      <dsp:txXfrm rot="10800000">
        <a:off x="0" y="2667480"/>
        <a:ext cx="3368963" cy="1600488"/>
      </dsp:txXfrm>
    </dsp:sp>
    <dsp:sp modelId="{D6D9FAA2-73BF-4006-BE48-89FDD742DA57}">
      <dsp:nvSpPr>
        <dsp:cNvPr id="0" name=""/>
        <dsp:cNvSpPr/>
      </dsp:nvSpPr>
      <dsp:spPr>
        <a:xfrm rot="5400000">
          <a:off x="3986453" y="1516495"/>
          <a:ext cx="2133984" cy="336896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ПРОПАГАНДИСТСКИЙ ЭТАП</a:t>
          </a:r>
        </a:p>
      </dsp:txBody>
      <dsp:txXfrm rot="-5400000">
        <a:off x="3368964" y="2667480"/>
        <a:ext cx="3368963" cy="1600488"/>
      </dsp:txXfrm>
    </dsp:sp>
    <dsp:sp modelId="{19F9209E-EDCF-4BAE-9419-B90167676F85}">
      <dsp:nvSpPr>
        <dsp:cNvPr id="0" name=""/>
        <dsp:cNvSpPr/>
      </dsp:nvSpPr>
      <dsp:spPr>
        <a:xfrm>
          <a:off x="1791853" y="1600488"/>
          <a:ext cx="3154219" cy="106699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ПРИРОДООХРАННЫЕ АКЦИИ</a:t>
          </a:r>
        </a:p>
      </dsp:txBody>
      <dsp:txXfrm>
        <a:off x="1843939" y="1652574"/>
        <a:ext cx="3050047" cy="962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B80CB73-E5DB-4F0A-83C0-E81C6C7D529F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A848253-CEEB-4101-8A80-29342326B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D0A8FB-E516-4E7C-A947-A7B273EF58D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/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A5553-CAC6-4617-89C6-753D2F768CB7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9A488-F8A4-4C85-A06F-A96F404F2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B10D-7E30-4551-A246-6CFB6121AA98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937EC-BE88-4D70-8D18-FE3F54C1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3426C-66C9-47B0-9E36-3826F63E63F8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0AA50-E0D5-4A67-885A-EDC255E83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1E95-FECF-4515-BB3F-CAEC38E949C1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5E685-711E-4BBF-A54E-779041511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CF52-0A6E-4159-940C-D7F092D1334A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DB5E6-25AE-4E2B-9AE7-C1B8E34B1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4CA34-2095-468B-A26A-8021F7801F15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2D0E-FE09-4556-9B14-C08652BF6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3FDB7-EE4D-4B46-BB8B-4CDC5FD600C2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29376-0206-405A-92A5-AAA28D7C9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6A4D9-B9BA-4CA6-92C5-B89C39B6E7AC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7737-FE88-4662-8763-3878EE833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A9818-CFBB-44BE-84D0-1A9C839C9D7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C7E1D-4D1D-4362-8E89-65AC1720D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E00E-4090-4738-9086-EBE27D0A1674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37E33-76F0-458D-8A44-F0089ED49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098A8-0EF4-4044-9A45-774C8F06DDB0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77DF8-CDCF-4F52-B8FA-7602C62452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03CA-3392-4288-85E9-29D0A86CD4A8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80BB7-584D-417D-B1C0-B842F95D1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D1DC1-6A8A-4F3E-BA51-83843F1FB366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D896-012D-42F4-B39F-62D57703C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BFBC6-51DD-4C19-90EE-ED98EA43F39A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6E9D-74EC-4F78-B121-3DBEED138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6B97-9664-4BF8-B39B-B3002679304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9767-E3E9-48B2-B989-5D38D5261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E826-9695-444E-852E-172341A04D38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4168A-7A2D-4006-8B35-20205651A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62C9080-704E-43FE-B671-A8ED9ECF3F07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096B8A-C822-4B8F-9DD9-18366A6CB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D1F0E-81D0-4D55-AF54-6154DFDC18A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9ABBC-D9AB-421E-921C-67FA41DD9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91282-63A9-4AC9-8825-4A729D5E95CB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078E-F6C7-4B00-B4E1-460E6FA04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AEE0B-0164-434F-AB66-25D8F23D71EF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BFF61-7222-45F2-A96C-52DC57802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/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FD89-C21A-402E-BB22-643274B09FA1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C8A5B-1927-4578-9799-7A9EBE011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D561C-90A1-4466-87D6-A3FFA5D9D08B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C4F39-0829-4714-94B7-DFEE25C27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3160-6342-4E2B-BA50-D16C65B85D9F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AB106-3125-4970-8B79-CF1B6CADD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CF6E-8722-459D-B189-569DBA27D910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DD427-FF7E-499C-8E5C-C8F9D842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DFFD-9C56-42F9-84F6-66209D095C74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C849-B364-4685-ACCF-99B0C8B15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34B5-6691-4B39-A579-ECE58E9C37A5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A3DA-F8BE-4CEA-B915-93F7A3FFC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06911-7C30-4CB3-A69A-8D8523E3534B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21E9-166A-42FA-90C1-78EC1CE82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E183-362F-46F6-9AF3-E525D5744281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35048-4EE2-4465-B802-97E547A70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CA1A4-8540-4260-979B-671659A4E885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5AA6-229F-4FBA-A40F-D906BFF5B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B1C75-9E0E-4449-A165-ED16DC49B968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1B502-86C1-4B19-953C-AC7CBB87C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F792-12D7-4559-AED2-339CF2DF2AC6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95FF3-4F3D-4FAD-A358-DBF9AEA5C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9539C-8E33-4E3D-ADF8-1E414009AD9E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BF712-D715-43A5-8F4B-7DE2AC9F5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35CF-5D09-4067-95CF-9788E00DA9F7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D2BB2-863D-4F99-B830-7E82F4253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054E-B921-45F2-AF0D-35E091B1D8A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E8-1924-4568-A5B2-6351A2DCE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56C4C-2681-4F9A-AF11-550B60EFF35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C158-AEBF-4241-BE03-17210ACF9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4497E-5DAC-42E7-B332-5E387B334D64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1E2A0-263B-41BB-AC3A-19B7A3E20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12043-E2C8-4A3E-AA62-8F08C8B285A4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1CB2-E32D-4E2E-AAAB-6D141E6AB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A17E7-F6DE-4059-9CC5-7C42D1EB8E20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115B-A7EF-4806-BF10-B3954313A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D0D8C-5C16-4BD8-91F9-1B23340A8904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74E7-E8E6-4FEA-BE56-ED76302E4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B5888-75ED-41FB-AFDA-5F851FF4ACE1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27F48-9C77-44BE-AEC8-6D891087E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95584-D228-4245-B9F9-0A6EBA468107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3ADD5-E03D-426E-9027-568621882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6D6C1-C967-4191-8148-5778D45C8E2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C881-AFA5-4FC1-B48E-131629434E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310C9-3EBB-411C-91EA-B9DB506430AA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9F884-437E-4905-B288-3352E1240B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 noChangeArrowheads="1"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/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2"/>
            <p:cNvSpPr>
              <a:spLocks noChangeArrowheads="1"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/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3"/>
            <p:cNvSpPr>
              <a:spLocks noChangeArrowheads="1"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/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4"/>
            <p:cNvSpPr>
              <a:spLocks noChangeArrowheads="1"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/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5"/>
            <p:cNvSpPr>
              <a:spLocks noChangeArrowheads="1"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/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6"/>
            <p:cNvSpPr>
              <a:spLocks noChangeArrowheads="1"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/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7"/>
            <p:cNvSpPr>
              <a:spLocks noChangeArrowheads="1"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8"/>
            <p:cNvSpPr>
              <a:spLocks noChangeArrowheads="1"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/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9"/>
            <p:cNvSpPr>
              <a:spLocks noChangeArrowheads="1"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/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20"/>
            <p:cNvSpPr>
              <a:spLocks noChangeArrowheads="1"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/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21"/>
            <p:cNvSpPr>
              <a:spLocks noChangeArrowheads="1"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2"/>
            <p:cNvSpPr>
              <a:spLocks noChangeArrowheads="1"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/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 noChangeArrowheads="1"/>
            </p:cNvSpPr>
            <p:nvPr/>
          </p:nvSpPr>
          <p:spPr bwMode="auto">
            <a:xfrm>
              <a:off x="6627813" y="194833"/>
              <a:ext cx="408933" cy="3646504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/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8"/>
            <p:cNvSpPr>
              <a:spLocks noChangeArrowheads="1"/>
            </p:cNvSpPr>
            <p:nvPr/>
          </p:nvSpPr>
          <p:spPr bwMode="auto">
            <a:xfrm>
              <a:off x="7061730" y="3771618"/>
              <a:ext cx="349763" cy="1310216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/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9"/>
            <p:cNvSpPr>
              <a:spLocks noChangeArrowheads="1"/>
            </p:cNvSpPr>
            <p:nvPr/>
          </p:nvSpPr>
          <p:spPr bwMode="auto">
            <a:xfrm>
              <a:off x="7439105" y="5052893"/>
              <a:ext cx="357653" cy="82085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/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30"/>
            <p:cNvSpPr>
              <a:spLocks noChangeArrowheads="1"/>
            </p:cNvSpPr>
            <p:nvPr/>
          </p:nvSpPr>
          <p:spPr bwMode="auto">
            <a:xfrm>
              <a:off x="7036746" y="3811082"/>
              <a:ext cx="457585" cy="1853508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/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31"/>
            <p:cNvSpPr>
              <a:spLocks noChangeArrowheads="1"/>
            </p:cNvSpPr>
            <p:nvPr/>
          </p:nvSpPr>
          <p:spPr bwMode="auto">
            <a:xfrm>
              <a:off x="6993355" y="1263001"/>
              <a:ext cx="144639" cy="2508617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/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32"/>
            <p:cNvSpPr>
              <a:spLocks noChangeArrowheads="1"/>
            </p:cNvSpPr>
            <p:nvPr/>
          </p:nvSpPr>
          <p:spPr bwMode="auto">
            <a:xfrm>
              <a:off x="7525889" y="5640911"/>
              <a:ext cx="111767" cy="232840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/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33"/>
            <p:cNvSpPr>
              <a:spLocks noChangeArrowheads="1"/>
            </p:cNvSpPr>
            <p:nvPr/>
          </p:nvSpPr>
          <p:spPr bwMode="auto">
            <a:xfrm>
              <a:off x="7020967" y="3599290"/>
              <a:ext cx="68375" cy="423584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34"/>
            <p:cNvSpPr>
              <a:spLocks noChangeArrowheads="1"/>
            </p:cNvSpPr>
            <p:nvPr/>
          </p:nvSpPr>
          <p:spPr bwMode="auto">
            <a:xfrm>
              <a:off x="7411493" y="2802110"/>
              <a:ext cx="1168945" cy="2250783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/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35"/>
            <p:cNvSpPr>
              <a:spLocks noChangeArrowheads="1"/>
            </p:cNvSpPr>
            <p:nvPr/>
          </p:nvSpPr>
          <p:spPr bwMode="auto">
            <a:xfrm>
              <a:off x="7494331" y="5664590"/>
              <a:ext cx="99932" cy="209161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/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36"/>
            <p:cNvSpPr>
              <a:spLocks noChangeArrowheads="1"/>
            </p:cNvSpPr>
            <p:nvPr/>
          </p:nvSpPr>
          <p:spPr bwMode="auto">
            <a:xfrm>
              <a:off x="7411493" y="5081833"/>
              <a:ext cx="114396" cy="559078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/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37"/>
            <p:cNvSpPr>
              <a:spLocks noChangeArrowheads="1"/>
            </p:cNvSpPr>
            <p:nvPr/>
          </p:nvSpPr>
          <p:spPr bwMode="auto">
            <a:xfrm>
              <a:off x="7411493" y="4977910"/>
              <a:ext cx="32872" cy="189429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38"/>
            <p:cNvSpPr>
              <a:spLocks noChangeArrowheads="1"/>
            </p:cNvSpPr>
            <p:nvPr/>
          </p:nvSpPr>
          <p:spPr bwMode="auto">
            <a:xfrm>
              <a:off x="7439105" y="5434381"/>
              <a:ext cx="174882" cy="439370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/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C6F28F-5ABA-4208-8F49-9F473E6E5107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57ACBA-D797-4C56-9FE0-A74FF4A85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4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F2255-BDCE-42F6-91E8-025193F49891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36188E-5AE3-4A38-9F34-2C7D7CBDD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39" r:id="rId2"/>
    <p:sldLayoutId id="2147483957" r:id="rId3"/>
    <p:sldLayoutId id="2147483938" r:id="rId4"/>
    <p:sldLayoutId id="2147483937" r:id="rId5"/>
    <p:sldLayoutId id="2147483936" r:id="rId6"/>
    <p:sldLayoutId id="2147483958" r:id="rId7"/>
    <p:sldLayoutId id="2147483959" r:id="rId8"/>
    <p:sldLayoutId id="2147483960" r:id="rId9"/>
    <p:sldLayoutId id="2147483935" r:id="rId10"/>
    <p:sldLayoutId id="214748396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0742" name="Freeform 11"/>
            <p:cNvSpPr>
              <a:spLocks noChangeArrowheads="1"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/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3" name="Freeform 12"/>
            <p:cNvSpPr>
              <a:spLocks noChangeArrowheads="1"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/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4" name="Freeform 13"/>
            <p:cNvSpPr>
              <a:spLocks noChangeArrowheads="1"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/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5" name="Freeform 14"/>
            <p:cNvSpPr>
              <a:spLocks noChangeArrowheads="1"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/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6" name="Freeform 15"/>
            <p:cNvSpPr>
              <a:spLocks noChangeArrowheads="1"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/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7" name="Freeform 16"/>
            <p:cNvSpPr>
              <a:spLocks noChangeArrowheads="1"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/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8" name="Freeform 17"/>
            <p:cNvSpPr>
              <a:spLocks noChangeArrowheads="1"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9" name="Freeform 18"/>
            <p:cNvSpPr>
              <a:spLocks noChangeArrowheads="1"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/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50" name="Freeform 19"/>
            <p:cNvSpPr>
              <a:spLocks noChangeArrowheads="1"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/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51" name="Freeform 20"/>
            <p:cNvSpPr>
              <a:spLocks noChangeArrowheads="1"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/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52" name="Freeform 21"/>
            <p:cNvSpPr>
              <a:spLocks noChangeArrowheads="1"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53" name="Freeform 22"/>
            <p:cNvSpPr>
              <a:spLocks noChangeArrowheads="1"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/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0723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0730" name="Freeform 27"/>
            <p:cNvSpPr>
              <a:spLocks noChangeArrowheads="1"/>
            </p:cNvSpPr>
            <p:nvPr/>
          </p:nvSpPr>
          <p:spPr bwMode="auto">
            <a:xfrm>
              <a:off x="6627813" y="194833"/>
              <a:ext cx="408933" cy="3646504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/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1" name="Freeform 28"/>
            <p:cNvSpPr>
              <a:spLocks noChangeArrowheads="1"/>
            </p:cNvSpPr>
            <p:nvPr/>
          </p:nvSpPr>
          <p:spPr bwMode="auto">
            <a:xfrm>
              <a:off x="7061730" y="3771618"/>
              <a:ext cx="349763" cy="1310216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/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2" name="Freeform 29"/>
            <p:cNvSpPr>
              <a:spLocks noChangeArrowheads="1"/>
            </p:cNvSpPr>
            <p:nvPr/>
          </p:nvSpPr>
          <p:spPr bwMode="auto">
            <a:xfrm>
              <a:off x="7439105" y="5052893"/>
              <a:ext cx="357653" cy="82085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/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3" name="Freeform 30"/>
            <p:cNvSpPr>
              <a:spLocks noChangeArrowheads="1"/>
            </p:cNvSpPr>
            <p:nvPr/>
          </p:nvSpPr>
          <p:spPr bwMode="auto">
            <a:xfrm>
              <a:off x="7036746" y="3811082"/>
              <a:ext cx="457585" cy="1853508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/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4" name="Freeform 31"/>
            <p:cNvSpPr>
              <a:spLocks noChangeArrowheads="1"/>
            </p:cNvSpPr>
            <p:nvPr/>
          </p:nvSpPr>
          <p:spPr bwMode="auto">
            <a:xfrm>
              <a:off x="6993355" y="1263001"/>
              <a:ext cx="144639" cy="2508617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/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5" name="Freeform 32"/>
            <p:cNvSpPr>
              <a:spLocks noChangeArrowheads="1"/>
            </p:cNvSpPr>
            <p:nvPr/>
          </p:nvSpPr>
          <p:spPr bwMode="auto">
            <a:xfrm>
              <a:off x="7525889" y="5640911"/>
              <a:ext cx="111767" cy="232840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/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6" name="Freeform 33"/>
            <p:cNvSpPr>
              <a:spLocks noChangeArrowheads="1"/>
            </p:cNvSpPr>
            <p:nvPr/>
          </p:nvSpPr>
          <p:spPr bwMode="auto">
            <a:xfrm>
              <a:off x="7020967" y="3599290"/>
              <a:ext cx="68375" cy="423584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7" name="Freeform 34"/>
            <p:cNvSpPr>
              <a:spLocks noChangeArrowheads="1"/>
            </p:cNvSpPr>
            <p:nvPr/>
          </p:nvSpPr>
          <p:spPr bwMode="auto">
            <a:xfrm>
              <a:off x="7411493" y="2802110"/>
              <a:ext cx="1168945" cy="2250783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/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8" name="Freeform 35"/>
            <p:cNvSpPr>
              <a:spLocks noChangeArrowheads="1"/>
            </p:cNvSpPr>
            <p:nvPr/>
          </p:nvSpPr>
          <p:spPr bwMode="auto">
            <a:xfrm>
              <a:off x="7494331" y="5664590"/>
              <a:ext cx="99932" cy="209161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/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39" name="Freeform 36"/>
            <p:cNvSpPr>
              <a:spLocks noChangeArrowheads="1"/>
            </p:cNvSpPr>
            <p:nvPr/>
          </p:nvSpPr>
          <p:spPr bwMode="auto">
            <a:xfrm>
              <a:off x="7411493" y="5081833"/>
              <a:ext cx="114396" cy="559078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/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0" name="Freeform 37"/>
            <p:cNvSpPr>
              <a:spLocks noChangeArrowheads="1"/>
            </p:cNvSpPr>
            <p:nvPr/>
          </p:nvSpPr>
          <p:spPr bwMode="auto">
            <a:xfrm>
              <a:off x="7411493" y="4977910"/>
              <a:ext cx="32872" cy="189429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41" name="Freeform 38"/>
            <p:cNvSpPr>
              <a:spLocks noChangeArrowheads="1"/>
            </p:cNvSpPr>
            <p:nvPr/>
          </p:nvSpPr>
          <p:spPr bwMode="auto">
            <a:xfrm>
              <a:off x="7439105" y="5434381"/>
              <a:ext cx="174882" cy="439370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/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25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188C05-8ACA-4ACC-A303-76D906BB2F3D}" type="datetimeFigureOut">
              <a:rPr lang="ru-RU"/>
              <a:pPr>
                <a:defRPr/>
              </a:pPr>
              <a:t>16.02.2026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E0320F91-FA57-4522-9A58-FF1B8B231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5;&#1082;&#1077;&#1090;&#1072;%20&#1076;&#1083;&#1103;%20&#1088;&#1086;&#1076;&#1080;&#1090;&#1077;&#1083;&#1077;&#1081;.doc" TargetMode="External"/><Relationship Id="rId2" Type="http://schemas.openxmlformats.org/officeDocument/2006/relationships/hyperlink" Target="&#1076;&#1080;&#1072;&#1075;&#1085;&#1086;&#1089;&#1090;&#1080;&#1082;&#1072;.docx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&#1055;&#1077;&#1088;&#1089;&#1087;&#1077;&#1082;&#1090;&#1080;&#1074;&#1085;&#1099;&#1081;%20&#1087;&#1083;&#1072;&#1085;%201.doc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7;&#1088;&#1080;&#1103;%20&#1082;&#1086;&#1085;&#1089;&#1087;&#1077;&#1082;&#1090;&#1086;&#1074;%20&#1072;&#1082;&#1094;&#1080;&#1081;.docx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5" Type="http://schemas.openxmlformats.org/officeDocument/2006/relationships/hyperlink" Target="&#1082;&#1074;&#1077;&#1089;&#1090;.docx" TargetMode="External"/><Relationship Id="rId4" Type="http://schemas.openxmlformats.org/officeDocument/2006/relationships/hyperlink" Target="&#1087;&#1088;&#1086;&#1077;&#1082;&#1090;&#1099;.do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9692" y="309661"/>
            <a:ext cx="8823487" cy="2562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i="1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Презентация практических достижений профессиональной деятельности </a:t>
            </a:r>
          </a:p>
          <a:p>
            <a:pPr algn="ctr">
              <a:defRPr/>
            </a:pPr>
            <a:endParaRPr lang="ru-RU" altLang="ru-RU" sz="2400" b="1" i="1" dirty="0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b="1" i="1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воспитателя</a:t>
            </a:r>
          </a:p>
          <a:p>
            <a:pPr algn="ctr">
              <a:defRPr/>
            </a:pPr>
            <a:r>
              <a:rPr lang="ru-RU" altLang="ru-RU" sz="2000" b="1" i="1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МБДОУ детского сада №23  г. Павлово</a:t>
            </a:r>
          </a:p>
          <a:p>
            <a:pPr algn="ctr">
              <a:defRPr/>
            </a:pPr>
            <a:endParaRPr lang="ru-RU" altLang="ru-RU" sz="2000" b="1" i="1" dirty="0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800" b="1" i="1" dirty="0" err="1">
                <a:solidFill>
                  <a:srgbClr val="8E4221"/>
                </a:solidFill>
                <a:latin typeface="Georgia" pitchFamily="18" charset="0"/>
                <a:cs typeface="Times New Roman" pitchFamily="18" charset="0"/>
              </a:rPr>
              <a:t>Левашевой</a:t>
            </a:r>
            <a:r>
              <a:rPr lang="ru-RU" altLang="ru-RU" sz="2800" b="1" i="1" dirty="0">
                <a:solidFill>
                  <a:srgbClr val="8E4221"/>
                </a:solidFill>
                <a:latin typeface="Georgia" pitchFamily="18" charset="0"/>
                <a:cs typeface="Times New Roman" pitchFamily="18" charset="0"/>
              </a:rPr>
              <a:t> Екатерины Алексеевны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1088" y="3360640"/>
            <a:ext cx="6524625" cy="318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5" name="Прямоугольник 5"/>
          <p:cNvSpPr>
            <a:spLocks noChangeArrowheads="1"/>
          </p:cNvSpPr>
          <p:nvPr/>
        </p:nvSpPr>
        <p:spPr bwMode="auto">
          <a:xfrm>
            <a:off x="3474563" y="3398837"/>
            <a:ext cx="6096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rgbClr val="000000"/>
                </a:solidFill>
                <a:latin typeface="Constantia" pitchFamily="18" charset="0"/>
              </a:rPr>
              <a:t>Педагогический стаж – 3 года</a:t>
            </a:r>
          </a:p>
          <a:p>
            <a:r>
              <a:rPr lang="ru-RU" altLang="ru-RU" sz="2000" dirty="0">
                <a:solidFill>
                  <a:srgbClr val="000000"/>
                </a:solidFill>
                <a:latin typeface="Constantia" pitchFamily="18" charset="0"/>
              </a:rPr>
              <a:t>в данной должности – 3 года</a:t>
            </a:r>
          </a:p>
          <a:p>
            <a:endParaRPr lang="ru-RU" altLang="ru-RU" sz="2000" dirty="0">
              <a:solidFill>
                <a:srgbClr val="000000"/>
              </a:solidFill>
              <a:latin typeface="Constantia" pitchFamily="18" charset="0"/>
            </a:endParaRPr>
          </a:p>
          <a:p>
            <a:r>
              <a:rPr lang="ru-RU" altLang="ru-RU" sz="2000" dirty="0">
                <a:solidFill>
                  <a:srgbClr val="000000"/>
                </a:solidFill>
                <a:latin typeface="Constantia" pitchFamily="18" charset="0"/>
              </a:rPr>
              <a:t>Квалификационная категория – нет</a:t>
            </a:r>
          </a:p>
          <a:p>
            <a:endParaRPr lang="ru-RU" altLang="ru-RU" sz="2000" b="1" dirty="0">
              <a:solidFill>
                <a:srgbClr val="000000"/>
              </a:solidFill>
              <a:latin typeface="Constantia" pitchFamily="18" charset="0"/>
            </a:endParaRPr>
          </a:p>
          <a:p>
            <a:r>
              <a:rPr lang="ru-RU" altLang="ru-RU" sz="2000" dirty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Профессиональное кредо: </a:t>
            </a:r>
            <a:r>
              <a:rPr lang="ru-RU" sz="2000" dirty="0">
                <a:solidFill>
                  <a:srgbClr val="000000"/>
                </a:solidFill>
                <a:latin typeface="Constantia" pitchFamily="18" charset="0"/>
              </a:rPr>
              <a:t>«Идти всегда вперед и не останавливаться на достигнутом» </a:t>
            </a:r>
          </a:p>
          <a:p>
            <a:endParaRPr lang="ru-RU" altLang="ru-RU" sz="2000" b="1" dirty="0">
              <a:solidFill>
                <a:srgbClr val="000000"/>
              </a:solidFill>
              <a:latin typeface="Constantia" pitchFamily="18" charset="0"/>
              <a:cs typeface="Times New Roman" pitchFamily="18" charset="0"/>
            </a:endParaRPr>
          </a:p>
          <a:p>
            <a:endParaRPr lang="ru-RU" altLang="ru-RU" sz="2000" b="1" dirty="0">
              <a:solidFill>
                <a:srgbClr val="000000"/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2020г.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22650" y="255588"/>
            <a:ext cx="6122988" cy="831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ВЕДУЩАЯ ПЕДАГОГИЧЕСКАЯ ИДЕЯ ОПЫТА</a:t>
            </a:r>
          </a:p>
        </p:txBody>
      </p:sp>
      <p:sp>
        <p:nvSpPr>
          <p:cNvPr id="3" name="Загнутый угол 2"/>
          <p:cNvSpPr/>
          <p:nvPr/>
        </p:nvSpPr>
        <p:spPr>
          <a:xfrm>
            <a:off x="2528888" y="1538288"/>
            <a:ext cx="7910512" cy="4141787"/>
          </a:xfrm>
          <a:prstGeom prst="foldedCorner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2000" dirty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Формирование начал экологической культуры, системы экологических знаний в процессе проведения природоохранных акций с детьми седьмого года жизни,  правильного отношения непосредственно к самой природе во всем ее многообразии, отношения к себе, как части природы.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13075" y="401638"/>
            <a:ext cx="6165850" cy="706437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I </a:t>
            </a: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ЭТАП: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08088" y="2051050"/>
            <a:ext cx="9774237" cy="31861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изучение методической литературы и передового педагогического опыта по проблеме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методик и диагностик для определения уровня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экологической культуры детей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диагностики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анкетирование родителей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«Экологическое воспитание в семье»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перспективного плана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природоохранных акций 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730750" y="1344613"/>
            <a:ext cx="2728913" cy="469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278063" y="158750"/>
            <a:ext cx="7869237" cy="576263"/>
          </a:xfrm>
          <a:prstGeom prst="roundRect">
            <a:avLst/>
          </a:prstGeom>
          <a:solidFill>
            <a:srgbClr val="FDF3E7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РЕЗУЛЬТАТЫ ДИАГНОСТИКИ НА ПЕРВОМ ЭТАПЕ 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371600" y="1052513"/>
          <a:ext cx="10017125" cy="47799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2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255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7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054" name="Object 70"/>
          <p:cNvGraphicFramePr>
            <a:graphicFrameLocks/>
          </p:cNvGraphicFramePr>
          <p:nvPr/>
        </p:nvGraphicFramePr>
        <p:xfrm>
          <a:off x="1379538" y="1049338"/>
          <a:ext cx="5141912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Диаграмма" r:id="rId3" imgW="5257791" imgH="2257531" progId="Excel.Chart.8">
                  <p:embed/>
                </p:oleObj>
              </mc:Choice>
              <mc:Fallback>
                <p:oleObj name="Диаграмма" r:id="rId3" imgW="5257791" imgH="2257531" progId="Excel.Chart.8">
                  <p:embed/>
                  <p:pic>
                    <p:nvPicPr>
                      <p:cNvPr id="0" name="Picture 7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1049338"/>
                        <a:ext cx="5141912" cy="220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55" name="Object 71"/>
          <p:cNvGraphicFramePr>
            <a:graphicFrameLocks/>
          </p:cNvGraphicFramePr>
          <p:nvPr/>
        </p:nvGraphicFramePr>
        <p:xfrm>
          <a:off x="6534150" y="1047750"/>
          <a:ext cx="4854575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иаграмма" r:id="rId5" imgW="5257791" imgH="2257531" progId="Excel.Chart.8">
                  <p:embed/>
                </p:oleObj>
              </mc:Choice>
              <mc:Fallback>
                <p:oleObj name="Диаграмма" r:id="rId5" imgW="5257791" imgH="2257531" progId="Excel.Chart.8">
                  <p:embed/>
                  <p:pic>
                    <p:nvPicPr>
                      <p:cNvPr id="0" name="Picture 7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1047750"/>
                        <a:ext cx="4854575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56" name="Object 72"/>
          <p:cNvGraphicFramePr>
            <a:graphicFrameLocks/>
          </p:cNvGraphicFramePr>
          <p:nvPr/>
        </p:nvGraphicFramePr>
        <p:xfrm>
          <a:off x="1479550" y="3292475"/>
          <a:ext cx="4699000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иаграмма" r:id="rId7" imgW="4638626" imgH="2447952" progId="Excel.Chart.8">
                  <p:embed/>
                </p:oleObj>
              </mc:Choice>
              <mc:Fallback>
                <p:oleObj name="Диаграмма" r:id="rId7" imgW="4638626" imgH="2447952" progId="Excel.Chart.8">
                  <p:embed/>
                  <p:pic>
                    <p:nvPicPr>
                      <p:cNvPr id="0" name="Picture 7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3292475"/>
                        <a:ext cx="4699000" cy="2393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57" name="Object 73"/>
          <p:cNvGraphicFramePr>
            <a:graphicFrameLocks/>
          </p:cNvGraphicFramePr>
          <p:nvPr/>
        </p:nvGraphicFramePr>
        <p:xfrm>
          <a:off x="6534150" y="3292475"/>
          <a:ext cx="4705350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иаграмма" r:id="rId9" imgW="4809965" imgH="2447952" progId="Excel.Chart.8">
                  <p:embed/>
                </p:oleObj>
              </mc:Choice>
              <mc:Fallback>
                <p:oleObj name="Диаграмма" r:id="rId9" imgW="4809965" imgH="2447952" progId="Excel.Chart.8">
                  <p:embed/>
                  <p:pic>
                    <p:nvPicPr>
                      <p:cNvPr id="0" name="Picture 73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3292475"/>
                        <a:ext cx="4705350" cy="2393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20950" y="242888"/>
            <a:ext cx="6664325" cy="588962"/>
          </a:xfrm>
          <a:prstGeom prst="roundRect">
            <a:avLst/>
          </a:prstGeom>
          <a:solidFill>
            <a:srgbClr val="FDF3E7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2521526" y="1343891"/>
          <a:ext cx="6737927" cy="426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223838"/>
            <a:ext cx="3890963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6350" y="222250"/>
            <a:ext cx="373856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Рисунок 3"/>
          <p:cNvPicPr>
            <a:picLocks noChangeAspect="1"/>
          </p:cNvPicPr>
          <p:nvPr/>
        </p:nvPicPr>
        <p:blipFill>
          <a:blip r:embed="rId4"/>
          <a:srcRect t="6815"/>
          <a:stretch>
            <a:fillRect/>
          </a:stretch>
        </p:blipFill>
        <p:spPr bwMode="auto">
          <a:xfrm>
            <a:off x="6089650" y="3579813"/>
            <a:ext cx="42799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AutoShape 6"/>
          <p:cNvSpPr>
            <a:spLocks noChangeArrowheads="1"/>
          </p:cNvSpPr>
          <p:nvPr/>
        </p:nvSpPr>
        <p:spPr bwMode="auto">
          <a:xfrm>
            <a:off x="4487863" y="914400"/>
            <a:ext cx="2827337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ПОДГОТОВИТЕЛЬНЫЙ</a:t>
            </a:r>
          </a:p>
          <a:p>
            <a:pPr algn="ctr"/>
            <a:r>
              <a:rPr lang="ru-RU">
                <a:latin typeface="Times New Roman" pitchFamily="18" charset="0"/>
              </a:rPr>
              <a:t>ЭТАП </a:t>
            </a:r>
          </a:p>
          <a:p>
            <a:pPr algn="ctr"/>
            <a:r>
              <a:rPr lang="ru-RU">
                <a:latin typeface="Times New Roman" pitchFamily="18" charset="0"/>
              </a:rPr>
              <a:t>АКЦИИ</a:t>
            </a:r>
          </a:p>
        </p:txBody>
      </p:sp>
      <p:sp>
        <p:nvSpPr>
          <p:cNvPr id="63493" name="AutoShape 7"/>
          <p:cNvSpPr>
            <a:spLocks noChangeArrowheads="1"/>
          </p:cNvSpPr>
          <p:nvPr/>
        </p:nvSpPr>
        <p:spPr bwMode="auto">
          <a:xfrm>
            <a:off x="7434263" y="2803525"/>
            <a:ext cx="4079875" cy="468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Наблюдения за растениями в зоне леса</a:t>
            </a:r>
          </a:p>
        </p:txBody>
      </p:sp>
      <p:sp>
        <p:nvSpPr>
          <p:cNvPr id="63494" name="AutoShape 9"/>
          <p:cNvSpPr>
            <a:spLocks noChangeArrowheads="1"/>
          </p:cNvSpPr>
          <p:nvPr/>
        </p:nvSpPr>
        <p:spPr bwMode="auto">
          <a:xfrm>
            <a:off x="168275" y="3019425"/>
            <a:ext cx="4079875" cy="468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Моделирование «Птицы нашего края!</a:t>
            </a:r>
          </a:p>
        </p:txBody>
      </p:sp>
      <p:sp>
        <p:nvSpPr>
          <p:cNvPr id="63495" name="AutoShape 10"/>
          <p:cNvSpPr>
            <a:spLocks noChangeArrowheads="1"/>
          </p:cNvSpPr>
          <p:nvPr/>
        </p:nvSpPr>
        <p:spPr bwMode="auto">
          <a:xfrm>
            <a:off x="5942013" y="6181725"/>
            <a:ext cx="4597400" cy="468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Дидактическая игра «Экологические знаки»</a:t>
            </a:r>
          </a:p>
        </p:txBody>
      </p:sp>
      <p:pic>
        <p:nvPicPr>
          <p:cNvPr id="63496" name="Picture 11" descr="IMG_10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5425" y="3587750"/>
            <a:ext cx="38274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AutoShape 12"/>
          <p:cNvSpPr>
            <a:spLocks noChangeArrowheads="1"/>
          </p:cNvSpPr>
          <p:nvPr/>
        </p:nvSpPr>
        <p:spPr bwMode="auto">
          <a:xfrm>
            <a:off x="936625" y="6216650"/>
            <a:ext cx="4597400" cy="468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Экскурсия в зону леса зимой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311150"/>
            <a:ext cx="39878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AutoShape 3"/>
          <p:cNvSpPr>
            <a:spLocks noChangeArrowheads="1"/>
          </p:cNvSpPr>
          <p:nvPr/>
        </p:nvSpPr>
        <p:spPr bwMode="auto">
          <a:xfrm>
            <a:off x="4535488" y="2117725"/>
            <a:ext cx="2827337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ПОЗНАВАТЕЛЬНО-</a:t>
            </a:r>
          </a:p>
          <a:p>
            <a:pPr algn="ctr"/>
            <a:r>
              <a:rPr lang="ru-RU">
                <a:latin typeface="Times New Roman" pitchFamily="18" charset="0"/>
              </a:rPr>
              <a:t>ИССЛЕДОВАТЕЛЬСКИЙ</a:t>
            </a:r>
          </a:p>
          <a:p>
            <a:pPr algn="ctr"/>
            <a:r>
              <a:rPr lang="ru-RU">
                <a:latin typeface="Times New Roman" pitchFamily="18" charset="0"/>
              </a:rPr>
              <a:t>ЭТАП </a:t>
            </a:r>
          </a:p>
          <a:p>
            <a:pPr algn="ctr"/>
            <a:r>
              <a:rPr lang="ru-RU">
                <a:latin typeface="Times New Roman" pitchFamily="18" charset="0"/>
              </a:rPr>
              <a:t>АКЦИИ</a:t>
            </a:r>
          </a:p>
        </p:txBody>
      </p:sp>
      <p:sp>
        <p:nvSpPr>
          <p:cNvPr id="64515" name="AutoShape 5"/>
          <p:cNvSpPr>
            <a:spLocks noChangeArrowheads="1"/>
          </p:cNvSpPr>
          <p:nvPr/>
        </p:nvSpPr>
        <p:spPr bwMode="auto">
          <a:xfrm>
            <a:off x="239713" y="2357438"/>
            <a:ext cx="4079875" cy="612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Познавательно-исследовательская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деятельность «Разделяем мусор»</a:t>
            </a:r>
          </a:p>
        </p:txBody>
      </p:sp>
      <p:pic>
        <p:nvPicPr>
          <p:cNvPr id="64516" name="Picture 7" descr="i?id=bbca8f6daa73a87f0139038908702cf1-l&amp;n=13"/>
          <p:cNvPicPr>
            <a:picLocks noChangeAspect="1" noChangeArrowheads="1"/>
          </p:cNvPicPr>
          <p:nvPr/>
        </p:nvPicPr>
        <p:blipFill>
          <a:blip r:embed="rId3"/>
          <a:srcRect t="15964"/>
          <a:stretch>
            <a:fillRect/>
          </a:stretch>
        </p:blipFill>
        <p:spPr bwMode="auto">
          <a:xfrm>
            <a:off x="7716838" y="246063"/>
            <a:ext cx="4017962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AutoShape 8"/>
          <p:cNvSpPr>
            <a:spLocks noChangeArrowheads="1"/>
          </p:cNvSpPr>
          <p:nvPr/>
        </p:nvSpPr>
        <p:spPr bwMode="auto">
          <a:xfrm>
            <a:off x="7759700" y="2644775"/>
            <a:ext cx="4079875" cy="612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Экспериментирование «Живое семечко»</a:t>
            </a:r>
          </a:p>
        </p:txBody>
      </p:sp>
      <p:pic>
        <p:nvPicPr>
          <p:cNvPr id="64518" name="Picture 9" descr="IMG_10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3455988"/>
            <a:ext cx="370681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AutoShape 10"/>
          <p:cNvSpPr>
            <a:spLocks noChangeArrowheads="1"/>
          </p:cNvSpPr>
          <p:nvPr/>
        </p:nvSpPr>
        <p:spPr bwMode="auto">
          <a:xfrm>
            <a:off x="334963" y="6048375"/>
            <a:ext cx="3924300" cy="541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Изготовление листовок</a:t>
            </a:r>
          </a:p>
          <a:p>
            <a:pPr algn="ctr"/>
            <a:r>
              <a:rPr lang="ru-RU" sz="1600">
                <a:latin typeface="Times New Roman" pitchFamily="18" charset="0"/>
              </a:rPr>
              <a:t>«Не рубите елочку зимой» </a:t>
            </a:r>
          </a:p>
        </p:txBody>
      </p:sp>
      <p:pic>
        <p:nvPicPr>
          <p:cNvPr id="64520" name="Picture 12" descr="i?id=527ea14f9813843b47c9d391a81c2703-sr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1288" y="3405188"/>
            <a:ext cx="380365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AutoShape 13"/>
          <p:cNvSpPr>
            <a:spLocks noChangeArrowheads="1"/>
          </p:cNvSpPr>
          <p:nvPr/>
        </p:nvSpPr>
        <p:spPr bwMode="auto">
          <a:xfrm>
            <a:off x="7697788" y="6096000"/>
            <a:ext cx="3924300" cy="541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Познавательно-исследовательская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деятельность «Семечко для птички»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4"/>
          <p:cNvSpPr>
            <a:spLocks noChangeArrowheads="1"/>
          </p:cNvSpPr>
          <p:nvPr/>
        </p:nvSpPr>
        <p:spPr bwMode="auto">
          <a:xfrm>
            <a:off x="4510088" y="1214438"/>
            <a:ext cx="2827337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ПРАКТИЧЕСКИЙ</a:t>
            </a:r>
          </a:p>
          <a:p>
            <a:pPr algn="ctr"/>
            <a:r>
              <a:rPr lang="ru-RU">
                <a:latin typeface="Times New Roman" pitchFamily="18" charset="0"/>
              </a:rPr>
              <a:t>ЭТАП </a:t>
            </a:r>
          </a:p>
          <a:p>
            <a:pPr algn="ctr"/>
            <a:r>
              <a:rPr lang="ru-RU">
                <a:latin typeface="Times New Roman" pitchFamily="18" charset="0"/>
              </a:rPr>
              <a:t>АКЦИИ</a:t>
            </a:r>
          </a:p>
        </p:txBody>
      </p:sp>
      <p:pic>
        <p:nvPicPr>
          <p:cNvPr id="65538" name="Picture 13" descr="IMG_1017"/>
          <p:cNvPicPr>
            <a:picLocks noChangeAspect="1" noChangeArrowheads="1"/>
          </p:cNvPicPr>
          <p:nvPr/>
        </p:nvPicPr>
        <p:blipFill>
          <a:blip r:embed="rId2"/>
          <a:srcRect l="12421"/>
          <a:stretch>
            <a:fillRect/>
          </a:stretch>
        </p:blipFill>
        <p:spPr bwMode="auto">
          <a:xfrm>
            <a:off x="447675" y="296863"/>
            <a:ext cx="353377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AutoShape 14"/>
          <p:cNvSpPr>
            <a:spLocks noChangeArrowheads="1"/>
          </p:cNvSpPr>
          <p:nvPr/>
        </p:nvSpPr>
        <p:spPr bwMode="auto">
          <a:xfrm>
            <a:off x="276225" y="2827338"/>
            <a:ext cx="3838575" cy="603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Кормушки для «птичьей столовой»</a:t>
            </a:r>
          </a:p>
        </p:txBody>
      </p:sp>
      <p:pic>
        <p:nvPicPr>
          <p:cNvPr id="6554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7313" y="293688"/>
            <a:ext cx="40068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AutoShape 16"/>
          <p:cNvSpPr>
            <a:spLocks noChangeArrowheads="1"/>
          </p:cNvSpPr>
          <p:nvPr/>
        </p:nvSpPr>
        <p:spPr bwMode="auto">
          <a:xfrm>
            <a:off x="7783513" y="2911475"/>
            <a:ext cx="3838575" cy="603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Акция «Зеленая весна – 2019»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3667125"/>
            <a:ext cx="3986213" cy="298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543" name="AutoShape 18"/>
          <p:cNvSpPr>
            <a:spLocks noChangeArrowheads="1"/>
          </p:cNvSpPr>
          <p:nvPr/>
        </p:nvSpPr>
        <p:spPr bwMode="auto">
          <a:xfrm>
            <a:off x="1660525" y="6099175"/>
            <a:ext cx="3935413" cy="603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Трудовой десант на участке ДОУ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3716338"/>
            <a:ext cx="3498850" cy="262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545" name="AutoShape 21"/>
          <p:cNvSpPr>
            <a:spLocks noChangeArrowheads="1"/>
          </p:cNvSpPr>
          <p:nvPr/>
        </p:nvSpPr>
        <p:spPr bwMode="auto">
          <a:xfrm>
            <a:off x="6423025" y="6049963"/>
            <a:ext cx="3671888" cy="603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Сбор макулатуры в детском саду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AutoShape 2"/>
          <p:cNvSpPr>
            <a:spLocks noChangeArrowheads="1"/>
          </p:cNvSpPr>
          <p:nvPr/>
        </p:nvSpPr>
        <p:spPr bwMode="auto">
          <a:xfrm>
            <a:off x="4619625" y="1190625"/>
            <a:ext cx="2827338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ПРОПАГАНДИСТСКИЙ</a:t>
            </a:r>
          </a:p>
          <a:p>
            <a:pPr algn="ctr"/>
            <a:r>
              <a:rPr lang="ru-RU">
                <a:latin typeface="Times New Roman" pitchFamily="18" charset="0"/>
              </a:rPr>
              <a:t>ЭТАП </a:t>
            </a:r>
          </a:p>
          <a:p>
            <a:pPr algn="ctr"/>
            <a:r>
              <a:rPr lang="ru-RU">
                <a:latin typeface="Times New Roman" pitchFamily="18" charset="0"/>
              </a:rPr>
              <a:t>АКЦИИ</a:t>
            </a:r>
          </a:p>
        </p:txBody>
      </p:sp>
      <p:pic>
        <p:nvPicPr>
          <p:cNvPr id="66562" name="Picture 5" descr="IMG_10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3050" y="188913"/>
            <a:ext cx="37369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6" descr="IMG_1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213" y="3355975"/>
            <a:ext cx="37385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AutoShape 10"/>
          <p:cNvSpPr>
            <a:spLocks noChangeArrowheads="1"/>
          </p:cNvSpPr>
          <p:nvPr/>
        </p:nvSpPr>
        <p:spPr bwMode="auto">
          <a:xfrm>
            <a:off x="7807325" y="2682875"/>
            <a:ext cx="3924300" cy="541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Раздача листовок родителям</a:t>
            </a:r>
          </a:p>
        </p:txBody>
      </p:sp>
      <p:pic>
        <p:nvPicPr>
          <p:cNvPr id="66565" name="Picture 14" descr="yG2hbhtnEsE"/>
          <p:cNvPicPr>
            <a:picLocks noChangeAspect="1" noChangeArrowheads="1"/>
          </p:cNvPicPr>
          <p:nvPr/>
        </p:nvPicPr>
        <p:blipFill>
          <a:blip r:embed="rId4"/>
          <a:srcRect t="6499" r="7294"/>
          <a:stretch>
            <a:fillRect/>
          </a:stretch>
        </p:blipFill>
        <p:spPr bwMode="auto">
          <a:xfrm>
            <a:off x="6151563" y="3406775"/>
            <a:ext cx="4579937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AutoShape 15"/>
          <p:cNvSpPr>
            <a:spLocks noChangeArrowheads="1"/>
          </p:cNvSpPr>
          <p:nvPr/>
        </p:nvSpPr>
        <p:spPr bwMode="auto">
          <a:xfrm>
            <a:off x="6135688" y="5881688"/>
            <a:ext cx="4502150" cy="673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Презентация плаката «Берегите воду»</a:t>
            </a:r>
          </a:p>
        </p:txBody>
      </p:sp>
      <p:pic>
        <p:nvPicPr>
          <p:cNvPr id="66567" name="Picture 16" descr="P10107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625" y="171450"/>
            <a:ext cx="38639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AutoShape 17"/>
          <p:cNvSpPr>
            <a:spLocks noChangeArrowheads="1"/>
          </p:cNvSpPr>
          <p:nvPr/>
        </p:nvSpPr>
        <p:spPr bwMode="auto">
          <a:xfrm>
            <a:off x="1371600" y="5980113"/>
            <a:ext cx="3924300" cy="625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Интервью с родителями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«Спасем лес вместе»</a:t>
            </a:r>
          </a:p>
        </p:txBody>
      </p:sp>
      <p:sp>
        <p:nvSpPr>
          <p:cNvPr id="66569" name="AutoShape 7"/>
          <p:cNvSpPr>
            <a:spLocks noChangeArrowheads="1"/>
          </p:cNvSpPr>
          <p:nvPr/>
        </p:nvSpPr>
        <p:spPr bwMode="auto">
          <a:xfrm>
            <a:off x="276225" y="2597150"/>
            <a:ext cx="3924300" cy="625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Мусорное дефиле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IMG_1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275" y="373063"/>
            <a:ext cx="380841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AutoShape 5"/>
          <p:cNvSpPr>
            <a:spLocks noChangeArrowheads="1"/>
          </p:cNvSpPr>
          <p:nvPr/>
        </p:nvSpPr>
        <p:spPr bwMode="auto">
          <a:xfrm>
            <a:off x="4654550" y="1454150"/>
            <a:ext cx="2827338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УЧАСТИЕ РОДИТЕЛЕЙ</a:t>
            </a:r>
          </a:p>
          <a:p>
            <a:pPr algn="ctr"/>
            <a:r>
              <a:rPr lang="ru-RU">
                <a:latin typeface="Times New Roman" pitchFamily="18" charset="0"/>
              </a:rPr>
              <a:t>В ПРИРОДООХРАННЫХ</a:t>
            </a:r>
          </a:p>
          <a:p>
            <a:pPr algn="ctr"/>
            <a:r>
              <a:rPr lang="ru-RU">
                <a:latin typeface="Times New Roman" pitchFamily="18" charset="0"/>
              </a:rPr>
              <a:t>АКЦИЯХ</a:t>
            </a:r>
          </a:p>
        </p:txBody>
      </p:sp>
      <p:sp>
        <p:nvSpPr>
          <p:cNvPr id="67587" name="AutoShape 6"/>
          <p:cNvSpPr>
            <a:spLocks noChangeArrowheads="1"/>
          </p:cNvSpPr>
          <p:nvPr/>
        </p:nvSpPr>
        <p:spPr bwMode="auto">
          <a:xfrm>
            <a:off x="338138" y="2935288"/>
            <a:ext cx="3924300" cy="541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Изготовление папами кормушек</a:t>
            </a:r>
          </a:p>
        </p:txBody>
      </p:sp>
      <p:pic>
        <p:nvPicPr>
          <p:cNvPr id="6758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2725" y="333375"/>
            <a:ext cx="38528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AutoShape 8"/>
          <p:cNvSpPr>
            <a:spLocks noChangeArrowheads="1"/>
          </p:cNvSpPr>
          <p:nvPr/>
        </p:nvSpPr>
        <p:spPr bwMode="auto">
          <a:xfrm>
            <a:off x="7821613" y="2813050"/>
            <a:ext cx="3924300" cy="600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Посадка «Сиреневой аллеи»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Акция «Зеленая весна – 2019»</a:t>
            </a:r>
          </a:p>
        </p:txBody>
      </p:sp>
      <p:pic>
        <p:nvPicPr>
          <p:cNvPr id="6759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0" y="3646488"/>
            <a:ext cx="41116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AutoShape 10"/>
          <p:cNvSpPr>
            <a:spLocks noChangeArrowheads="1"/>
          </p:cNvSpPr>
          <p:nvPr/>
        </p:nvSpPr>
        <p:spPr bwMode="auto">
          <a:xfrm>
            <a:off x="1347788" y="6148388"/>
            <a:ext cx="3924300" cy="541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Совместная посадка цветочных клумб</a:t>
            </a:r>
          </a:p>
        </p:txBody>
      </p:sp>
      <p:pic>
        <p:nvPicPr>
          <p:cNvPr id="67592" name="Picture 11"/>
          <p:cNvPicPr>
            <a:picLocks noChangeAspect="1" noChangeArrowheads="1"/>
          </p:cNvPicPr>
          <p:nvPr/>
        </p:nvPicPr>
        <p:blipFill>
          <a:blip r:embed="rId5"/>
          <a:srcRect l="17195" t="15688" b="4282"/>
          <a:stretch>
            <a:fillRect/>
          </a:stretch>
        </p:blipFill>
        <p:spPr bwMode="auto">
          <a:xfrm>
            <a:off x="6272213" y="3671888"/>
            <a:ext cx="381317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3" name="AutoShape 12"/>
          <p:cNvSpPr>
            <a:spLocks noChangeArrowheads="1"/>
          </p:cNvSpPr>
          <p:nvPr/>
        </p:nvSpPr>
        <p:spPr bwMode="auto">
          <a:xfrm>
            <a:off x="6256338" y="6135688"/>
            <a:ext cx="3924300" cy="541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Конкурс «Экоигрушка»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AutoShape 4"/>
          <p:cNvSpPr>
            <a:spLocks noChangeArrowheads="1"/>
          </p:cNvSpPr>
          <p:nvPr/>
        </p:nvSpPr>
        <p:spPr bwMode="auto">
          <a:xfrm>
            <a:off x="4751388" y="1755775"/>
            <a:ext cx="2827337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 ПРИРОДООХРАННЫЕ</a:t>
            </a:r>
          </a:p>
          <a:p>
            <a:pPr algn="ctr"/>
            <a:r>
              <a:rPr lang="ru-RU">
                <a:latin typeface="Times New Roman" pitchFamily="18" charset="0"/>
              </a:rPr>
              <a:t>АКЦИИ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2698"/>
          <a:stretch/>
        </p:blipFill>
        <p:spPr>
          <a:xfrm>
            <a:off x="228600" y="152400"/>
            <a:ext cx="437515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11" name="AutoShape 6"/>
          <p:cNvSpPr>
            <a:spLocks noChangeArrowheads="1"/>
          </p:cNvSpPr>
          <p:nvPr/>
        </p:nvSpPr>
        <p:spPr bwMode="auto">
          <a:xfrm>
            <a:off x="350838" y="2995613"/>
            <a:ext cx="4310062" cy="541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Акция «Семечко и зернышко про запас»</a:t>
            </a:r>
          </a:p>
        </p:txBody>
      </p:sp>
      <p:pic>
        <p:nvPicPr>
          <p:cNvPr id="68612" name="Picture 7" descr="IMG_10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9063" y="179388"/>
            <a:ext cx="4002087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AutoShape 8"/>
          <p:cNvSpPr>
            <a:spLocks noChangeArrowheads="1"/>
          </p:cNvSpPr>
          <p:nvPr/>
        </p:nvSpPr>
        <p:spPr bwMode="auto">
          <a:xfrm>
            <a:off x="7700963" y="2995613"/>
            <a:ext cx="4310062" cy="541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Акция «Елочка – живая иголочка»</a:t>
            </a:r>
          </a:p>
        </p:txBody>
      </p:sp>
      <p:pic>
        <p:nvPicPr>
          <p:cNvPr id="68614" name="Picture 10" descr="i?id=c079ab6718d2c2468275b96b565e756c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4838" y="3824288"/>
            <a:ext cx="33702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AutoShape 11"/>
          <p:cNvSpPr>
            <a:spLocks noChangeArrowheads="1"/>
          </p:cNvSpPr>
          <p:nvPr/>
        </p:nvSpPr>
        <p:spPr bwMode="auto">
          <a:xfrm>
            <a:off x="1803400" y="6159500"/>
            <a:ext cx="3395663" cy="541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Акция «Земля наш общий дом»</a:t>
            </a:r>
          </a:p>
        </p:txBody>
      </p:sp>
      <p:pic>
        <p:nvPicPr>
          <p:cNvPr id="68616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9238" y="37338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AutoShape 13"/>
          <p:cNvSpPr>
            <a:spLocks noChangeArrowheads="1"/>
          </p:cNvSpPr>
          <p:nvPr/>
        </p:nvSpPr>
        <p:spPr bwMode="auto">
          <a:xfrm>
            <a:off x="6638925" y="6157913"/>
            <a:ext cx="3684588" cy="541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Акция «Зеленая весна -2018»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2"/>
          <p:cNvSpPr>
            <a:spLocks noChangeArrowheads="1"/>
          </p:cNvSpPr>
          <p:nvPr/>
        </p:nvSpPr>
        <p:spPr bwMode="auto">
          <a:xfrm>
            <a:off x="4465638" y="444500"/>
            <a:ext cx="3319462" cy="6143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latin typeface="Times New Roman" pitchFamily="18" charset="0"/>
              </a:rPr>
              <a:t>ТЕМА ОПЫТА</a:t>
            </a:r>
          </a:p>
        </p:txBody>
      </p:sp>
      <p:sp>
        <p:nvSpPr>
          <p:cNvPr id="50178" name="Скругленный прямоугольник 1"/>
          <p:cNvSpPr>
            <a:spLocks noChangeArrowheads="1"/>
          </p:cNvSpPr>
          <p:nvPr/>
        </p:nvSpPr>
        <p:spPr bwMode="auto">
          <a:xfrm>
            <a:off x="1828800" y="1528763"/>
            <a:ext cx="8242300" cy="3282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42998"/>
                </a:schemeClr>
              </a:gs>
              <a:gs pos="100000">
                <a:schemeClr val="bg1">
                  <a:alpha val="39000"/>
                </a:schemeClr>
              </a:gs>
            </a:gsLst>
            <a:lin ang="5400000" scaled="1"/>
          </a:gradFill>
          <a:ln w="63500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latin typeface="Times New Roman" pitchFamily="18" charset="0"/>
              </a:rPr>
              <a:t>«ФОРМИРОВАНИЕ НАЧАЛ ЭКОЛОГИЧЕСКОЙ КУЛЬТУРЫ ДЕТЕЙ СЕДЬМОГО ГОДА ЖИЗНИ СРЕДСТВАМИ ПРИРОДООХРАННЫХ АКЦИЙ»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20950" y="242888"/>
            <a:ext cx="6664325" cy="588962"/>
          </a:xfrm>
          <a:prstGeom prst="roundRect">
            <a:avLst/>
          </a:prstGeom>
          <a:solidFill>
            <a:srgbClr val="FDF3E7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3888" y="987425"/>
          <a:ext cx="10889673" cy="4984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14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5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9882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44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9653" name="Object 21"/>
          <p:cNvGraphicFramePr>
            <a:graphicFrameLocks/>
          </p:cNvGraphicFramePr>
          <p:nvPr/>
        </p:nvGraphicFramePr>
        <p:xfrm>
          <a:off x="731838" y="981075"/>
          <a:ext cx="5568950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Диаграмма" r:id="rId3" imgW="5686326" imgH="2447952" progId="Excel.Chart.8">
                  <p:embed/>
                </p:oleObj>
              </mc:Choice>
              <mc:Fallback>
                <p:oleObj name="Диаграмма" r:id="rId3" imgW="5686326" imgH="2447952" progId="Excel.Chart.8">
                  <p:embed/>
                  <p:pic>
                    <p:nvPicPr>
                      <p:cNvPr id="0" name="Picture 2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981075"/>
                        <a:ext cx="5568950" cy="2393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4" name="Object 22"/>
          <p:cNvGraphicFramePr>
            <a:graphicFrameLocks/>
          </p:cNvGraphicFramePr>
          <p:nvPr/>
        </p:nvGraphicFramePr>
        <p:xfrm>
          <a:off x="6300788" y="981075"/>
          <a:ext cx="5154612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иаграмма" r:id="rId5" imgW="5095908" imgH="2638374" progId="Excel.Chart.8">
                  <p:embed/>
                </p:oleObj>
              </mc:Choice>
              <mc:Fallback>
                <p:oleObj name="Диаграмма" r:id="rId5" imgW="5095908" imgH="2638374" progId="Excel.Chart.8">
                  <p:embed/>
                  <p:pic>
                    <p:nvPicPr>
                      <p:cNvPr id="0" name="Picture 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981075"/>
                        <a:ext cx="5154612" cy="240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5" name="Object 23"/>
          <p:cNvGraphicFramePr>
            <a:graphicFrameLocks/>
          </p:cNvGraphicFramePr>
          <p:nvPr/>
        </p:nvGraphicFramePr>
        <p:xfrm>
          <a:off x="731838" y="3457575"/>
          <a:ext cx="5380037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иаграмма" r:id="rId7" imgW="5686326" imgH="2638374" progId="Excel.Chart.8">
                  <p:embed/>
                </p:oleObj>
              </mc:Choice>
              <mc:Fallback>
                <p:oleObj name="Диаграмма" r:id="rId7" imgW="5686326" imgH="2638374" progId="Excel.Chart.8">
                  <p:embed/>
                  <p:pic>
                    <p:nvPicPr>
                      <p:cNvPr id="0" name="Picture 2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3457575"/>
                        <a:ext cx="5380037" cy="2513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56" name="Object 24"/>
          <p:cNvGraphicFramePr>
            <a:graphicFrameLocks/>
          </p:cNvGraphicFramePr>
          <p:nvPr/>
        </p:nvGraphicFramePr>
        <p:xfrm>
          <a:off x="6167438" y="3457575"/>
          <a:ext cx="5346700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Диаграмма" r:id="rId9" imgW="5686326" imgH="2638374" progId="Excel.Chart.8">
                  <p:embed/>
                </p:oleObj>
              </mc:Choice>
              <mc:Fallback>
                <p:oleObj name="Диаграмма" r:id="rId9" imgW="5686326" imgH="2638374" progId="Excel.Char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3457575"/>
                        <a:ext cx="5346700" cy="2513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55963" y="166688"/>
            <a:ext cx="5957887" cy="636587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ДИАПАЗОН ОПЫТА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И СТЕПЕНЬ ЕГО НОВИЗНЫ</a:t>
            </a:r>
          </a:p>
        </p:txBody>
      </p:sp>
      <p:pic>
        <p:nvPicPr>
          <p:cNvPr id="70658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131888"/>
            <a:ext cx="1225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051050" y="1416050"/>
            <a:ext cx="6815138" cy="7207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Перспективный план проведения природоохранных акций в подготовительной группе 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60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528888"/>
            <a:ext cx="1225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051050" y="2740025"/>
            <a:ext cx="6815138" cy="7207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Серия методических разработок природоохранных акций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2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13188"/>
            <a:ext cx="1225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051050" y="4105275"/>
            <a:ext cx="6815138" cy="7207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Методическая разработка экологического проекта «Капля за каплей»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64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295900"/>
            <a:ext cx="1225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2051050" y="5451475"/>
            <a:ext cx="6815138" cy="7207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Методическая разработка экологического квеста «ПОСЛАНИЕ ПРИРОДЫ»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95275" y="169863"/>
            <a:ext cx="11401425" cy="650875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ТРАНСЛИРУЕМОСТЬ ПРАКТИЧЕСКИХ ДОСТИЖЕНИЙ ПРОФЕССИОНАЛЬНОЙ ДЕЯТЕЛЬНОСТИ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48688" y="1181100"/>
            <a:ext cx="3060700" cy="4878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РМО воспитателей высшей и первой квалификационной категории Павловского муниципального района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из опыта работы «Формирование начал экологической культуры старших дошкольников средствами природоохранных акций»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</a:t>
            </a:r>
          </a:p>
          <a:p>
            <a:pPr algn="ctr">
              <a:defRPr/>
            </a:pPr>
            <a:endParaRPr lang="ru-RU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5138" y="1209675"/>
            <a:ext cx="3425825" cy="482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Межрегиональной научно-практической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 – конференции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«Я – воспитатель»: достижения, проблемы и перспективы профессионального роста и развития педагога ДОО»</a:t>
            </a: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«Формирование основ экологической культуры детей старшего дошкольного возраста через организацию экологических акций»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37063" y="1144588"/>
            <a:ext cx="3335337" cy="4933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научно – практической конференции «Мир экологии и национальный проект «Десятилетие детства»: проблемы и перспективы экологического воспитания дошкольников»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на тему:</a:t>
            </a:r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Экологическая акция как активная форма работы с детьми старшего дошкольного возраста»</a:t>
            </a:r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5" name="Picture 8" descr="Винокур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4840288"/>
            <a:ext cx="2144713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9" descr="Винокур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8438" y="4383088"/>
            <a:ext cx="15811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52688" y="193675"/>
            <a:ext cx="6650037" cy="512763"/>
          </a:xfrm>
          <a:prstGeom prst="roundRect">
            <a:avLst/>
          </a:prstGeom>
          <a:solidFill>
            <a:srgbClr val="FDF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ИСПОЛЬЗУЕМАЯ ЛИТЕРАТУРА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2913" y="873125"/>
            <a:ext cx="11430000" cy="5389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rabicPeriod"/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Приказ Минобрнауки России от 17.10.2013 N 1155 "Об утверждении федерального государственного    образовательного стандарта дошкольного образования" (Зарегистрировано в Минюсте России 14.11.2013 N 30384)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Образовательная программа дошкольного образования МБДОУ детского сада №23 г.Павлово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Земина Т. Наблюдаем, познаем, любим /Т.Земина //Дошкольное воспитание.-2003.-№7.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Зенина Т.Н. Работа с родителями по экологическому воспитанию дошкольников [Опыт дет. сада N 403 Москвы] / Т. Зенина // Дошкол. воспитание. - 2000. - 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 7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- С. 58-63 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Зенина Т.Н. Экологические акции в работе с дошкольниками: из опыта работы: [Дет. сад N 403 Москвы] / Т. Зенина // Дошкол. воспитание. - 2002. - 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 7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- С. 18-21</a:t>
            </a: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Лихачев, Д. С. Русская культура. – СПб., 2000. – С. 91–101.)</a:t>
            </a: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Мир природы и ребенок: Методика экологического воспитания дошкольников / Л. А. Каменева, Н. Н. Кондратьева, Л. М. Маневцова, Е. Ф. Терентьева; под ред. Л. М. Маневцовой, П. Г. Саморуковой. - СПб.: детство-пресс, 2003.</a:t>
            </a: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Николаева, С.Н. Методика экологического воспитания дошкольников. /С.Н. Николаева.- М.: Академия, 2001.</a:t>
            </a: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О.А.Воронкевич «Добро пожаловать в экологию» Спб. Детство-Пресс, 2016 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Организация экспериментальной деятельности дошкольников: Методические рекомендации / Под общ. ред. Л.Н. Прохоровой. – М.: АРКТИ, 2008.</a:t>
            </a: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Рыжова Н.А. Я и природа: Учеб.-метод. комплект по эколог, образованию дошкольников. — М.: ЛИНКА-ПРЕСС, 1996, </a:t>
            </a: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Сергеева, Т. Г. Организация природоохранной работы в старшей группе ДОУ / Т.Г. Сергеева // Работа с дошкольниками. - 2009. - № 4. - С. 23-29.</a:t>
            </a:r>
          </a:p>
          <a:p>
            <a:pPr marL="342900" indent="-342900">
              <a:buFontTx/>
              <a:buAutoNum type="arabicPeriod" startAt="5"/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Сухомлинский, В. А. Сердце отдаю детям. – Киев, 1972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 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6945" y="1149927"/>
            <a:ext cx="8769928" cy="410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БЛАГОДАРЮ</a:t>
            </a:r>
          </a:p>
          <a:p>
            <a:pPr algn="ctr">
              <a:defRPr/>
            </a:pPr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ВНИМАНИЕ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4F87E705-FDF5-7644-A993-309A2755F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5" y="365911"/>
            <a:ext cx="2561753" cy="25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A3992DCD-A1CE-242F-44E5-BF56268A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43" y="36591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>
            <a:extLst>
              <a:ext uri="{FF2B5EF4-FFF2-40B4-BE49-F238E27FC236}">
                <a16:creationId xmlns:a16="http://schemas.microsoft.com/office/drawing/2014/main" id="{80E0D68B-CA42-4A24-FCB1-6B07273B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85" y="365911"/>
            <a:ext cx="2393699" cy="31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>
            <a:extLst>
              <a:ext uri="{FF2B5EF4-FFF2-40B4-BE49-F238E27FC236}">
                <a16:creationId xmlns:a16="http://schemas.microsoft.com/office/drawing/2014/main" id="{FEC6547A-0412-6448-076B-F0EA3BB0C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77" y="3223411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A5927B-9CB3-CEB3-B9C6-8A99D87AC353}"/>
              </a:ext>
            </a:extLst>
          </p:cNvPr>
          <p:cNvSpPr/>
          <p:nvPr/>
        </p:nvSpPr>
        <p:spPr>
          <a:xfrm>
            <a:off x="5486400" y="3784349"/>
            <a:ext cx="6409853" cy="28575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F08104"/>
                </a:solidFill>
                <a:effectLst/>
                <a:latin typeface="Comic Sans MS" panose="030F0702030302020204" pitchFamily="66" charset="0"/>
              </a:rPr>
              <a:t>Экологическая акция: «</a:t>
            </a:r>
            <a:r>
              <a:rPr lang="ru-RU" b="1" i="0" dirty="0" err="1">
                <a:solidFill>
                  <a:srgbClr val="F08104"/>
                </a:solidFill>
                <a:effectLst/>
                <a:latin typeface="Comic Sans MS" panose="030F0702030302020204" pitchFamily="66" charset="0"/>
              </a:rPr>
              <a:t>Эколята</a:t>
            </a:r>
            <a:r>
              <a:rPr lang="ru-RU" b="1" i="0" dirty="0">
                <a:solidFill>
                  <a:srgbClr val="F08104"/>
                </a:solidFill>
                <a:effectLst/>
                <a:latin typeface="Comic Sans MS" panose="030F0702030302020204" pitchFamily="66" charset="0"/>
              </a:rPr>
              <a:t> пишут письмо природе»</a:t>
            </a:r>
          </a:p>
          <a:p>
            <a:pPr algn="just"/>
            <a:r>
              <a:rPr lang="ru-RU" sz="1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Наблюдения за окружающей природой и природными явлениями всегда вызывают у детей бурю эмоциональных чувств и мыслей, которые дети могут выразить в письме к Природе!</a:t>
            </a:r>
          </a:p>
          <a:p>
            <a:pPr algn="just"/>
            <a:r>
              <a:rPr lang="ru-RU" sz="1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В своих письмах дети совместно с родителями благодарили природу</a:t>
            </a:r>
            <a:r>
              <a:rPr lang="ru-RU" sz="1400" b="1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 выражали ей свое восхищение, а кто-то даже жалел природу, так как понимают, что не все люди бережно относятся к ней.</a:t>
            </a:r>
          </a:p>
          <a:p>
            <a:pPr algn="ctr"/>
            <a:endParaRPr lang="ru-RU" b="1" i="0" dirty="0">
              <a:solidFill>
                <a:srgbClr val="F08104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3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icture background">
            <a:extLst>
              <a:ext uri="{FF2B5EF4-FFF2-40B4-BE49-F238E27FC236}">
                <a16:creationId xmlns:a16="http://schemas.microsoft.com/office/drawing/2014/main" id="{AB58C7EE-8459-9DFE-4692-A693EBAB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8"/>
            <a:ext cx="5145088" cy="34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8FFE4480-5714-791D-5831-B78D428D37B1}"/>
              </a:ext>
            </a:extLst>
          </p:cNvPr>
          <p:cNvSpPr/>
          <p:nvPr/>
        </p:nvSpPr>
        <p:spPr>
          <a:xfrm>
            <a:off x="2136616" y="1004935"/>
            <a:ext cx="778599" cy="7785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FE3AF0-451C-A14E-BA12-0BFEC915D73A}"/>
              </a:ext>
            </a:extLst>
          </p:cNvPr>
          <p:cNvSpPr/>
          <p:nvPr/>
        </p:nvSpPr>
        <p:spPr>
          <a:xfrm>
            <a:off x="2286000" y="4961299"/>
            <a:ext cx="7455529" cy="18197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A60D5-F839-B222-8952-5257F54CB534}"/>
              </a:ext>
            </a:extLst>
          </p:cNvPr>
          <p:cNvSpPr txBox="1"/>
          <p:nvPr/>
        </p:nvSpPr>
        <p:spPr>
          <a:xfrm>
            <a:off x="2450471" y="5274914"/>
            <a:ext cx="71940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solidFill>
                  <a:srgbClr val="1D1B1B"/>
                </a:solidFill>
                <a:effectLst/>
                <a:latin typeface="Open Sans" panose="020B0606030504020204" pitchFamily="34" charset="0"/>
              </a:rPr>
              <a:t>Условия буккроссинга просты. Каждый посетитель может ознакомиться с изданиями, полистать и взять понравившееся. Прекрасно, если повесть, роман или сборник стихов «приживется» у нового хозяина. А можно и вернуть книгу по прочтении. Если дома есть невостребованная литература, ее тоже можно принести для пополнения «зеленой полки».</a:t>
            </a:r>
          </a:p>
          <a:p>
            <a:pPr algn="just"/>
            <a:r>
              <a:rPr lang="ru-RU" sz="1200" b="0" i="0" dirty="0">
                <a:solidFill>
                  <a:srgbClr val="1D1B1B"/>
                </a:solidFill>
                <a:effectLst/>
                <a:latin typeface="Open Sans" panose="020B0606030504020204" pitchFamily="34" charset="0"/>
              </a:rPr>
              <a:t>Кроме того, в инстаграм-профиле </a:t>
            </a:r>
            <a:r>
              <a:rPr lang="ru-RU" sz="1200" b="0" i="0" dirty="0" err="1">
                <a:solidFill>
                  <a:srgbClr val="1D1B1B"/>
                </a:solidFill>
                <a:effectLst/>
                <a:latin typeface="Open Sans" panose="020B0606030504020204" pitchFamily="34" charset="0"/>
              </a:rPr>
              <a:t>регоператора</a:t>
            </a:r>
            <a:r>
              <a:rPr lang="ru-RU" sz="1200" b="0" i="0" dirty="0">
                <a:solidFill>
                  <a:srgbClr val="1D1B1B"/>
                </a:solidFill>
                <a:effectLst/>
                <a:latin typeface="Open Sans" panose="020B0606030504020204" pitchFamily="34" charset="0"/>
              </a:rPr>
              <a:t> появится рубрика проекта «Зеленая полка» с </a:t>
            </a:r>
            <a:r>
              <a:rPr lang="ru-RU" sz="1200" b="0" i="0" dirty="0" err="1">
                <a:solidFill>
                  <a:srgbClr val="1D1B1B"/>
                </a:solidFill>
                <a:effectLst/>
                <a:latin typeface="Open Sans" panose="020B0606030504020204" pitchFamily="34" charset="0"/>
              </a:rPr>
              <a:t>хэштегом</a:t>
            </a:r>
            <a:r>
              <a:rPr lang="ru-RU" sz="1200" b="0" i="0" dirty="0">
                <a:solidFill>
                  <a:srgbClr val="1D1B1B"/>
                </a:solidFill>
                <a:effectLst/>
                <a:latin typeface="Open Sans" panose="020B0606030504020204" pitchFamily="34" charset="0"/>
              </a:rPr>
              <a:t> #БериЧитай и информацией, где и какие книги можно взять в рамках буккроссинга. Обновлять ее в компании планируют два-три раза в месяц.</a:t>
            </a:r>
          </a:p>
        </p:txBody>
      </p:sp>
    </p:spTree>
    <p:extLst>
      <p:ext uri="{BB962C8B-B14F-4D97-AF65-F5344CB8AC3E}">
        <p14:creationId xmlns:p14="http://schemas.microsoft.com/office/powerpoint/2010/main" val="273719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ChangeArrowheads="1"/>
          </p:cNvSpPr>
          <p:nvPr/>
        </p:nvSpPr>
        <p:spPr bwMode="auto">
          <a:xfrm>
            <a:off x="1639888" y="708025"/>
            <a:ext cx="92233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/>
              <a:t>БЕРЕГИТЕ ЭТИ ЗЕМЛИ, ЭТИ ВОДЫ,</a:t>
            </a:r>
          </a:p>
          <a:p>
            <a:pPr algn="ctr"/>
            <a:r>
              <a:rPr lang="ru-RU" sz="2400" i="1"/>
              <a:t>ДАЖЕ МАЛУЮ БЫЛИНОЧКУ ЛЮБЯ.</a:t>
            </a:r>
          </a:p>
          <a:p>
            <a:pPr algn="ctr"/>
            <a:r>
              <a:rPr lang="ru-RU" sz="2400" i="1"/>
              <a:t>БЕРЕГИТЕ ВСЕХ ЗВЕРЕЙ ВНУТРИ ПРИРОДЫ,</a:t>
            </a:r>
          </a:p>
          <a:p>
            <a:pPr algn="ctr"/>
            <a:r>
              <a:rPr lang="ru-RU" sz="2400" i="1"/>
              <a:t>УБИВАЙТЕ ЛИШЬ ЗВЕРЕЙ ВНУТРИ СЕБЯ!</a:t>
            </a:r>
          </a:p>
          <a:p>
            <a:endParaRPr lang="ru-RU" sz="2400" i="1"/>
          </a:p>
          <a:p>
            <a:endParaRPr lang="ru-RU" sz="2400" i="1"/>
          </a:p>
          <a:p>
            <a:r>
              <a:rPr lang="ru-RU" sz="2400"/>
              <a:t>                                                                                       </a:t>
            </a:r>
            <a:r>
              <a:rPr lang="ru-RU"/>
              <a:t>Е.ЕВТУШЕНКО</a:t>
            </a:r>
          </a:p>
        </p:txBody>
      </p:sp>
      <p:pic>
        <p:nvPicPr>
          <p:cNvPr id="14340" name="Picture 4" descr="poznovatelnoe-razvitie-rebenka-i-priro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725" y="2892425"/>
            <a:ext cx="38100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2719388" cy="129857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2226" name="AutoShape 10"/>
          <p:cNvSpPr>
            <a:spLocks noChangeArrowheads="1"/>
          </p:cNvSpPr>
          <p:nvPr/>
        </p:nvSpPr>
        <p:spPr bwMode="auto">
          <a:xfrm>
            <a:off x="1287463" y="2009775"/>
            <a:ext cx="9494837" cy="9382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latin typeface="Times New Roman" pitchFamily="18" charset="0"/>
              </a:rPr>
              <a:t>ЭКОЛОГИЧЕСКОЕ ОБРАЗОВАНИЕ ДОШКОЛЬНИКОВ</a:t>
            </a:r>
          </a:p>
        </p:txBody>
      </p:sp>
      <p:sp>
        <p:nvSpPr>
          <p:cNvPr id="52227" name="AutoShape 11"/>
          <p:cNvSpPr>
            <a:spLocks noChangeArrowheads="1"/>
          </p:cNvSpPr>
          <p:nvPr/>
        </p:nvSpPr>
        <p:spPr bwMode="auto">
          <a:xfrm>
            <a:off x="300038" y="3575050"/>
            <a:ext cx="2225675" cy="15636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ОБРАЗОВАТЕЛЬНАЯ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ОБЛАСТЬ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«ПОЗНАВАТЕЛЬНОЕ 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РАЗВИТИЕ»</a:t>
            </a:r>
          </a:p>
        </p:txBody>
      </p:sp>
      <p:sp>
        <p:nvSpPr>
          <p:cNvPr id="52228" name="AutoShape 15"/>
          <p:cNvSpPr>
            <a:spLocks noChangeArrowheads="1"/>
          </p:cNvSpPr>
          <p:nvPr/>
        </p:nvSpPr>
        <p:spPr bwMode="auto">
          <a:xfrm>
            <a:off x="2681288" y="3983038"/>
            <a:ext cx="2225675" cy="1803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ОБРАЗОВАТЕЛЬНАЯ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ОБЛАСТЬ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«ХУДОЖЕСТВЕННО-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ЭСТЕТИЧЕСКОЕ 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РАЗВИТИЕ»</a:t>
            </a:r>
          </a:p>
        </p:txBody>
      </p:sp>
      <p:sp>
        <p:nvSpPr>
          <p:cNvPr id="52229" name="AutoShape 16"/>
          <p:cNvSpPr>
            <a:spLocks noChangeArrowheads="1"/>
          </p:cNvSpPr>
          <p:nvPr/>
        </p:nvSpPr>
        <p:spPr bwMode="auto">
          <a:xfrm>
            <a:off x="5027613" y="3741738"/>
            <a:ext cx="2225675" cy="15636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ОБРАЗОВАТЕЛЬНАЯ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ОБЛАСТЬ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«РЕЧЕВОЕ 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РАЗВИТИЕ»</a:t>
            </a:r>
          </a:p>
        </p:txBody>
      </p:sp>
      <p:sp>
        <p:nvSpPr>
          <p:cNvPr id="52230" name="AutoShape 17"/>
          <p:cNvSpPr>
            <a:spLocks noChangeArrowheads="1"/>
          </p:cNvSpPr>
          <p:nvPr/>
        </p:nvSpPr>
        <p:spPr bwMode="auto">
          <a:xfrm>
            <a:off x="7394575" y="4064000"/>
            <a:ext cx="2225675" cy="17208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ОБРАЗОВАТЕЛЬНАЯ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ОБЛАСТЬ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«СОЦИАЛЬНО-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КОММУНИКАТИВНОЕ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РАЗВИТИЕ»</a:t>
            </a:r>
          </a:p>
        </p:txBody>
      </p:sp>
      <p:sp>
        <p:nvSpPr>
          <p:cNvPr id="52231" name="AutoShape 18"/>
          <p:cNvSpPr>
            <a:spLocks noChangeArrowheads="1"/>
          </p:cNvSpPr>
          <p:nvPr/>
        </p:nvSpPr>
        <p:spPr bwMode="auto">
          <a:xfrm>
            <a:off x="9732963" y="3560763"/>
            <a:ext cx="2225675" cy="15636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</a:rPr>
              <a:t>ОБРАЗОВАТЕЛЬНАЯ 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ОБЛАСТЬ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«ФИЗИЧЕСКОЕ </a:t>
            </a:r>
          </a:p>
          <a:p>
            <a:pPr algn="ctr"/>
            <a:r>
              <a:rPr lang="ru-RU" sz="1600" b="1" i="1">
                <a:latin typeface="Times New Roman" pitchFamily="18" charset="0"/>
              </a:rPr>
              <a:t>РАЗВИТИЕ»</a:t>
            </a:r>
          </a:p>
        </p:txBody>
      </p:sp>
      <p:sp>
        <p:nvSpPr>
          <p:cNvPr id="52232" name="AutoShape 19"/>
          <p:cNvSpPr>
            <a:spLocks noChangeArrowheads="1"/>
          </p:cNvSpPr>
          <p:nvPr/>
        </p:nvSpPr>
        <p:spPr bwMode="auto">
          <a:xfrm>
            <a:off x="660400" y="3127375"/>
            <a:ext cx="1636713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3" name="AutoShape 20"/>
          <p:cNvSpPr>
            <a:spLocks noChangeArrowheads="1"/>
          </p:cNvSpPr>
          <p:nvPr/>
        </p:nvSpPr>
        <p:spPr bwMode="auto">
          <a:xfrm>
            <a:off x="2970213" y="3489325"/>
            <a:ext cx="1636712" cy="3492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4" name="AutoShape 21"/>
          <p:cNvSpPr>
            <a:spLocks noChangeArrowheads="1"/>
          </p:cNvSpPr>
          <p:nvPr/>
        </p:nvSpPr>
        <p:spPr bwMode="auto">
          <a:xfrm>
            <a:off x="5399088" y="3186113"/>
            <a:ext cx="1636712" cy="3381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5" name="AutoShape 22"/>
          <p:cNvSpPr>
            <a:spLocks noChangeArrowheads="1"/>
          </p:cNvSpPr>
          <p:nvPr/>
        </p:nvSpPr>
        <p:spPr bwMode="auto">
          <a:xfrm>
            <a:off x="7650163" y="3571875"/>
            <a:ext cx="1636712" cy="3492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6" name="AutoShape 23"/>
          <p:cNvSpPr>
            <a:spLocks noChangeArrowheads="1"/>
          </p:cNvSpPr>
          <p:nvPr/>
        </p:nvSpPr>
        <p:spPr bwMode="auto">
          <a:xfrm>
            <a:off x="9899650" y="3078163"/>
            <a:ext cx="1636713" cy="3127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65513" y="98425"/>
            <a:ext cx="5262562" cy="4000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Constantia" panose="02030602050306030303" pitchFamily="18" charset="0"/>
                <a:ea typeface="+mj-ea"/>
                <a:cs typeface="+mj-cs"/>
              </a:rPr>
              <a:t>УСЛОВИЯ ФОРМИРОВАНИЯ ОПЫТА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665163"/>
            <a:ext cx="10944225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Я.А.Коменский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природа- источник знаний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нужно «вести детей в природу»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И.Д.Зверев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экологическое образование – «непрерывный процесс, направленный на формирование нравственно-эстетических отношений, обеспечивающих экологическую ответственность»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А.Н.Захлебный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экологическая культура – это утверждение в сознании и деятельности человека принципов природопользования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С.Н. Николаева – формирование начал экологической культуры – «это становление осознанно-правильного отношения к природе во всем е многообразии, к людям, охраняющим и создающим ее на основе ее богатства  материальные и духовные ценности»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9350" y="3254375"/>
            <a:ext cx="10737850" cy="178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МЕТОДИЧЕСКИЕ: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П.Г. Саморукова, П.Г Маневцова «Мир природы и ребенок»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О.А.Воронкевич «Добро пожаловать в экологию»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С.Н.Николаева – круг знаний по формированию у дошкольников представлений о взаимодействии человека с природой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250" y="4999038"/>
            <a:ext cx="10944225" cy="1163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ОРГАНИЗАЦИОННО-ПЕДАГОГИЧЕСКИЕ: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РМО  «Современные технологии экологического воспитания детей дошкольного возраста»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региональной научно-практической конференции «Мир экологии и национальный проект «Десятилетие детства»: проблемы и перспективы экологического воспитания дошкольников»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05200" y="0"/>
            <a:ext cx="5124450" cy="4016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Constantia" panose="02030602050306030303" pitchFamily="18" charset="0"/>
                <a:ea typeface="+mj-ea"/>
                <a:cs typeface="+mj-cs"/>
              </a:rPr>
              <a:t>АКТУАЛЬНОСТЬ ОПЫТА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9088" y="779463"/>
            <a:ext cx="2160587" cy="9794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РФ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58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16200" y="768350"/>
            <a:ext cx="2744788" cy="99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охране окружающей природной среды»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97513" y="790575"/>
            <a:ext cx="2579687" cy="9683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Закон РФ</a:t>
            </a:r>
          </a:p>
          <a:p>
            <a:pPr algn="ctr"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«Об экологической безопасности России»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13725" y="790575"/>
            <a:ext cx="3714750" cy="9683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экологическом образовании обучающихся в образовательных учреждениях РФ»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800" y="1951038"/>
            <a:ext cx="11609388" cy="2386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ЭКОЛОГИЧЕСКОГО ВОСПИТАНИЯ:</a:t>
            </a:r>
          </a:p>
          <a:p>
            <a:pPr>
              <a:defRPr/>
            </a:pPr>
            <a:endParaRPr 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формирования ответственного отношения к природе является составной частью общей системы воспитания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эффективности экологического воспитания строится на взаимосвязи глобального, регионального и краеведческого подходов к раскрытию современных экологических проблем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основе формирования бережного отношения к природе лежит единство интеллектуального, эмоционального восприятия окружающей среды и практической деятельности по ее улучшению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формирования экологического воспитания дошкольников опирается на принципы систематичности, непрерывности и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междисциплинарности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19088" y="4449763"/>
            <a:ext cx="11609387" cy="18684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ОБРАЗОВАТЕЛЬНОГО ПРОЦЕССА В ДОО: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характерно неустойчивое отношение к животным и растениям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Наряду с позитивными действиями дети могут проявлять небрежность и даже агрессивность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по собственной инициативы не проявляют желание общаться с живыми существами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понимают, что нельзя наносить природным объектам вред, но не осознают почему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выполняют правила гуманного взаимодействия с природой 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 flipH="1">
            <a:off x="1398588" y="404813"/>
            <a:ext cx="3548062" cy="249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2" idx="2"/>
          </p:cNvCxnSpPr>
          <p:nvPr/>
        </p:nvCxnSpPr>
        <p:spPr>
          <a:xfrm flipH="1">
            <a:off x="3989388" y="401638"/>
            <a:ext cx="2078037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024688" y="401638"/>
            <a:ext cx="3046412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2" idx="2"/>
          </p:cNvCxnSpPr>
          <p:nvPr/>
        </p:nvCxnSpPr>
        <p:spPr>
          <a:xfrm>
            <a:off x="6067425" y="401638"/>
            <a:ext cx="1317625" cy="27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51188" y="58738"/>
            <a:ext cx="6124575" cy="506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onstantia" panose="02030602050306030303" pitchFamily="18" charset="0"/>
              </a:rPr>
              <a:t>ТЕОРЕТИЧЕСКОЕ ОБОСНОВАНИЕ ОПЫТА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9088" y="739775"/>
            <a:ext cx="10445750" cy="11636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показывает, что добрые чувства должны уходить своими корнями в детство, а человечность, доброта, ласка, доброжелательность рождается в труде, заботах, волнениях о красоте окружающего мира»</a:t>
            </a:r>
          </a:p>
          <a:p>
            <a:pPr algn="ctr"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39925" y="2078038"/>
            <a:ext cx="9961563" cy="14271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«Экологическое сознание требует подкрепления чувством, эмоционально целостным, глубоко нравственным отношением к природе. Вся нравственная направленность ребенка должна быть ориентирована на развитие таких чувств и состояний как  любовь, переживания общения с природой»</a:t>
            </a:r>
          </a:p>
          <a:p>
            <a:pPr algn="r"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Б.Т.Лихачев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9088" y="3684588"/>
            <a:ext cx="10985500" cy="257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экологической воспитанности дошкольников (</a:t>
            </a:r>
            <a:r>
              <a:rPr lang="ru-RU" sz="1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Л.Н.Прохорова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>
              <a:defRPr/>
            </a:pPr>
            <a:endParaRPr 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норм и правил экологически обоснованного взаимодействия с окружающей средой, трансформация значительной их части в привычки ребенка;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потребности в приобретении экологических знаний, ориентация на практическое их применение;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общении с представителями животного и растительного мира, бережного отношения ко всему окружающему;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Проявление эстетических чувств, умения и потребности видеть и понимать прекрасное;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Проявление инициативы в решении экологических проблем ближайшего окружения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454525" y="2514600"/>
            <a:ext cx="3033713" cy="16494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Природоохранная акция  </a:t>
            </a:r>
          </a:p>
        </p:txBody>
      </p:sp>
      <p:sp>
        <p:nvSpPr>
          <p:cNvPr id="3" name="Овал 2"/>
          <p:cNvSpPr/>
          <p:nvPr/>
        </p:nvSpPr>
        <p:spPr>
          <a:xfrm>
            <a:off x="214313" y="1547813"/>
            <a:ext cx="3435350" cy="19335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не механическому запоминанию правил поведения в природе, а трансформацию знаний в отношения  </a:t>
            </a:r>
          </a:p>
        </p:txBody>
      </p:sp>
      <p:sp>
        <p:nvSpPr>
          <p:cNvPr id="4" name="Овал 3"/>
          <p:cNvSpPr/>
          <p:nvPr/>
        </p:nvSpPr>
        <p:spPr>
          <a:xfrm>
            <a:off x="4252913" y="388938"/>
            <a:ext cx="3436937" cy="13446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акцию включены все субъекты образовательного процесса</a:t>
            </a:r>
          </a:p>
        </p:txBody>
      </p:sp>
      <p:sp>
        <p:nvSpPr>
          <p:cNvPr id="5" name="Овал 4"/>
          <p:cNvSpPr/>
          <p:nvPr/>
        </p:nvSpPr>
        <p:spPr>
          <a:xfrm>
            <a:off x="8472488" y="1995488"/>
            <a:ext cx="3435350" cy="1343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принципов интеграции системности </a:t>
            </a:r>
          </a:p>
        </p:txBody>
      </p:sp>
      <p:sp>
        <p:nvSpPr>
          <p:cNvPr id="6" name="Овал 5"/>
          <p:cNvSpPr/>
          <p:nvPr/>
        </p:nvSpPr>
        <p:spPr>
          <a:xfrm>
            <a:off x="1357313" y="4619625"/>
            <a:ext cx="3436937" cy="1343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формирование активной жизненной позиции</a:t>
            </a:r>
          </a:p>
        </p:txBody>
      </p:sp>
      <p:sp>
        <p:nvSpPr>
          <p:cNvPr id="7" name="Овал 6"/>
          <p:cNvSpPr/>
          <p:nvPr/>
        </p:nvSpPr>
        <p:spPr>
          <a:xfrm>
            <a:off x="7115175" y="4624388"/>
            <a:ext cx="3435350" cy="1343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положительного эмоционального отношения к природе</a:t>
            </a:r>
          </a:p>
        </p:txBody>
      </p:sp>
      <p:sp>
        <p:nvSpPr>
          <p:cNvPr id="8" name="Стрелка вправо 7"/>
          <p:cNvSpPr/>
          <p:nvPr/>
        </p:nvSpPr>
        <p:spPr>
          <a:xfrm rot="7642960">
            <a:off x="4294981" y="3877469"/>
            <a:ext cx="481013" cy="873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2396215">
            <a:off x="3822700" y="2368550"/>
            <a:ext cx="479425" cy="873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6200000">
            <a:off x="5653088" y="1687513"/>
            <a:ext cx="479425" cy="873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087155">
            <a:off x="7532688" y="2366963"/>
            <a:ext cx="479425" cy="873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905002">
            <a:off x="7119938" y="3814763"/>
            <a:ext cx="479425" cy="873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1339850" y="374650"/>
            <a:ext cx="9020175" cy="209073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условий, способствующих формированию начал экологической культуры у детей седьмого года жизни средствами природоохранных акций</a:t>
            </a:r>
          </a:p>
          <a:p>
            <a:pPr algn="ctr">
              <a:defRPr/>
            </a:pPr>
            <a:endParaRPr lang="ru-RU" sz="2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93788" y="2605088"/>
            <a:ext cx="9512300" cy="3463925"/>
          </a:xfrm>
          <a:prstGeom prst="roundRect">
            <a:avLst/>
          </a:prstGeom>
          <a:solidFill>
            <a:srgbClr val="F9EAE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у детей представлений о взаимосвязи человека с природой, правилах и нормах взаимодействия с нею;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Воспитания гуманного, бережного, эмоционально-положительного отношения к природе;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у дошкольников навыков природоохранной деятельности;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Развитие у дошкольников инициативы и самостоятельности по охране окружающей среды;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Создание развивающей предметно – пространственной среды, способствующей формированию начал экологической культуры дошкольников;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Активизация работы по психолого-педагогической поддержке семьи в вопросах формирования начал экологической культуры дошкольников. </a:t>
            </a:r>
          </a:p>
          <a:p>
            <a:pPr>
              <a:defRPr/>
            </a:pPr>
            <a:endParaRPr lang="ru-RU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1402</TotalTime>
  <Words>1774</Words>
  <Application>Microsoft Office PowerPoint</Application>
  <PresentationFormat>Широкоэкранный</PresentationFormat>
  <Paragraphs>254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Comic Sans MS</vt:lpstr>
      <vt:lpstr>Constantia</vt:lpstr>
      <vt:lpstr>Georgia</vt:lpstr>
      <vt:lpstr>Open Sans</vt:lpstr>
      <vt:lpstr>Tahoma</vt:lpstr>
      <vt:lpstr>Times New Roman</vt:lpstr>
      <vt:lpstr>Wingdings</vt:lpstr>
      <vt:lpstr>Wingdings 3</vt:lpstr>
      <vt:lpstr>Легкий дым</vt:lpstr>
      <vt:lpstr>Ретро</vt:lpstr>
      <vt:lpstr>1_Легкий дым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User-pc</dc:creator>
  <cp:lastModifiedBy>HomePC</cp:lastModifiedBy>
  <cp:revision>81</cp:revision>
  <dcterms:created xsi:type="dcterms:W3CDTF">2019-03-23T18:40:43Z</dcterms:created>
  <dcterms:modified xsi:type="dcterms:W3CDTF">2026-02-16T17:15:09Z</dcterms:modified>
</cp:coreProperties>
</file>