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2" r:id="rId11"/>
    <p:sldId id="267" r:id="rId12"/>
    <p:sldId id="268" r:id="rId13"/>
    <p:sldId id="281" r:id="rId14"/>
    <p:sldId id="269" r:id="rId15"/>
    <p:sldId id="283" r:id="rId16"/>
    <p:sldId id="270" r:id="rId17"/>
    <p:sldId id="284" r:id="rId18"/>
    <p:sldId id="271" r:id="rId19"/>
    <p:sldId id="286" r:id="rId20"/>
    <p:sldId id="285" r:id="rId21"/>
    <p:sldId id="275" r:id="rId22"/>
    <p:sldId id="293" r:id="rId23"/>
    <p:sldId id="288" r:id="rId24"/>
    <p:sldId id="276" r:id="rId25"/>
    <p:sldId id="292" r:id="rId26"/>
    <p:sldId id="287" r:id="rId27"/>
    <p:sldId id="290" r:id="rId28"/>
    <p:sldId id="278" r:id="rId29"/>
    <p:sldId id="273" r:id="rId30"/>
    <p:sldId id="274" r:id="rId31"/>
    <p:sldId id="280" r:id="rId3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1F6"/>
    <a:srgbClr val="FFFF99"/>
    <a:srgbClr val="FDF3E7"/>
    <a:srgbClr val="F9EAE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8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11256A-A687-4EA2-B5FC-65F757913DEE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E395E7-6A0A-49AE-BD6A-F26EAFDA9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F534B-96DF-4E1A-AF93-60C06273C7D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2DCA9-4DB4-4A13-9B57-CA3AC71CB4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D8A62-3E64-4CDB-92B2-CB1E33AAC10B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7619-2F51-4826-95C7-03F83466D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C773C-7647-4DD9-B148-4AA23F713D45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18042-328C-4ACD-AC92-3FCEFABB0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0898-BD48-41BA-8D4D-1CF38566CA6E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DF41F-BC19-4B25-A5E0-F31944383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49FFE-6337-4D4F-A55A-4784B7FFF4D1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8F0A-BC0D-429D-9D8C-AAC9D4A2C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0D586-C52C-4678-A9D3-D6B956DFD6BE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DE66F-6BD9-4524-A66E-22F013EE1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6FF84-EE13-42C7-BB67-51824A3BB007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90CC-BDAB-4A50-A419-28768FD20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84070-F77D-4B77-9C42-C3D89C75EE61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43F8B-E1A6-43B9-A717-494F1AFFB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88454-B8F5-4148-8DB9-CFC4DBB33640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5B038-219A-414F-9DFD-41776BF0C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18862-59CB-4296-98CD-23311D6279B3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9687E-AAF3-4840-9199-DB4476482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8D6387C-701F-4D94-968E-337E17687C1E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AD36563-F20B-4390-AB4C-5251B7836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47E5-EDDE-4183-B268-FE28FF03F76B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DDED-5A5E-4C2C-88D8-9787CFA28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649AD7-B946-4B75-AAA4-34127B9D762A}" type="datetimeFigureOut">
              <a:rPr lang="ru-RU"/>
              <a:pPr>
                <a:defRPr/>
              </a:pPr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6CDFB1-96E4-4E4E-A506-7805967708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2" r:id="rId2"/>
    <p:sldLayoutId id="2147483874" r:id="rId3"/>
    <p:sldLayoutId id="2147483871" r:id="rId4"/>
    <p:sldLayoutId id="2147483870" r:id="rId5"/>
    <p:sldLayoutId id="2147483869" r:id="rId6"/>
    <p:sldLayoutId id="2147483875" r:id="rId7"/>
    <p:sldLayoutId id="2147483876" r:id="rId8"/>
    <p:sldLayoutId id="2147483877" r:id="rId9"/>
    <p:sldLayoutId id="2147483868" r:id="rId10"/>
    <p:sldLayoutId id="2147483878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87;&#1077;&#1088;&#1089;&#1087;&#1077;&#1082;&#1090;&#1080;&#1074;&#1085;&#1099;&#1081;%20&#1087;&#1083;&#1072;&#1085;.doc" TargetMode="External"/><Relationship Id="rId2" Type="http://schemas.openxmlformats.org/officeDocument/2006/relationships/hyperlink" Target="&#1076;&#1080;&#1072;&#1075;&#1085;&#1086;&#1089;&#1090;&#1080;&#1082;&#1072;%201.doc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&#1055;&#1077;&#1088;&#1089;&#1087;&#1077;&#1082;&#1090;&#1080;&#1074;&#1085;&#1099;&#1081;%20&#1074;&#1079;&#1072;&#1080;&#1084;&#1086;&#1076;&#1077;&#1081;&#1089;&#1090;&#1074;&#1080;&#1103;%20&#1089;%20&#1089;&#1077;&#1084;&#1100;&#1077;&#1081;.docx" TargetMode="External"/><Relationship Id="rId4" Type="http://schemas.openxmlformats.org/officeDocument/2006/relationships/hyperlink" Target="&#1072;&#1085;&#1082;&#1077;&#1090;&#1072;%20&#1076;&#1083;&#1103;%20&#1088;&#1086;&#1076;&#1080;&#1090;&#1077;&#1083;&#1077;&#1081;.doc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file:///D:\&#1057;&#1090;&#1072;&#1088;&#1099;&#1081;%20&#1088;&#1072;&#1073;&#1086;&#1095;&#1080;&#1081;\&#1052;&#1086;&#1080;%20&#1076;&#1086;&#1082;&#1091;&#1084;&#1077;&#1085;&#1090;&#1099;\&#1072;&#1090;&#1090;&#1077;&#1089;&#1090;%20&#1087;&#1077;&#1076;&#1072;&#1075;&#1086;&#1075;&#1086;&#1074;\&#1071;&#1094;&#1091;&#1082;%20&#1057;.&#1070;%202022\&#1080;&#1075;&#1088;&#1072;-&#1087;&#1091;&#1090;&#1077;&#1096;&#1077;&#1089;&#1090;&#1074;&#1080;&#1077;.docx" TargetMode="External"/><Relationship Id="rId3" Type="http://schemas.openxmlformats.org/officeDocument/2006/relationships/image" Target="../media/image74.jpeg"/><Relationship Id="rId7" Type="http://schemas.openxmlformats.org/officeDocument/2006/relationships/hyperlink" Target="&#1080;&#1075;&#1088;&#1072;-&#1087;&#1091;&#1090;&#1077;&#1096;&#1077;&#1089;&#1090;&#1074;&#1080;&#1077;%20&#1042;%20&#1087;&#1086;&#1080;&#1089;&#1082;&#1072;&#1093;%20&#1076;&#1088;&#1091;&#1078;&#1073;&#1099;.docx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1055;&#1077;&#1088;&#1089;&#1087;&#1077;&#1082;&#1090;&#1080;&#1074;&#1085;&#1099;&#1081;%20&#1074;&#1079;&#1072;&#1080;&#1084;&#1086;&#1076;&#1077;&#1081;&#1089;&#1090;&#1074;&#1080;&#1103;%20&#1089;%20&#1089;&#1077;&#1084;&#1100;&#1077;&#1081;.docx" TargetMode="External"/><Relationship Id="rId5" Type="http://schemas.openxmlformats.org/officeDocument/2006/relationships/hyperlink" Target="&#1087;&#1077;&#1088;&#1089;&#1087;&#1077;&#1082;&#1090;&#1080;&#1074;&#1085;&#1099;&#1081;%20&#1087;&#1083;&#1072;&#1085;.doc" TargetMode="External"/><Relationship Id="rId10" Type="http://schemas.openxmlformats.org/officeDocument/2006/relationships/hyperlink" Target="&#1050;&#1074;&#1077;&#1089;&#1090;%20-%20&#1080;&#1075;&#1088;&#1072;%20&#1055;&#1091;&#1090;&#1077;&#1096;&#1077;&#1089;&#1090;&#1074;&#1080;&#1077;%20&#1085;&#1072;%20&#1086;&#1089;&#1090;&#1088;&#1086;&#1074;%20&#1076;&#1088;&#1091;&#1078;&#1073;&#1099;.doc" TargetMode="External"/><Relationship Id="rId4" Type="http://schemas.openxmlformats.org/officeDocument/2006/relationships/hyperlink" Target="&#1050;&#1072;&#1088;&#1090;&#1086;&#1090;&#1077;&#1082;&#1072;%20&#1080;&#1075;&#1088;.doc" TargetMode="External"/><Relationship Id="rId9" Type="http://schemas.openxmlformats.org/officeDocument/2006/relationships/hyperlink" Target="&#1087;&#1088;&#1086;&#1077;&#1082;&#1090;%20&#1042;%20&#1044;&#1088;&#1091;&#1078;&#1073;&#1077;%20&#1089;&#1080;&#1083;&#1072;.docx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1131888" y="285750"/>
            <a:ext cx="108712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Презентация практических достижений профессиональной деятельности </a:t>
            </a:r>
          </a:p>
          <a:p>
            <a:pPr algn="ctr"/>
            <a:endParaRPr lang="ru-RU" altLang="ru-RU" sz="2400" b="1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воспитателя</a:t>
            </a:r>
          </a:p>
          <a:p>
            <a:pPr algn="ctr"/>
            <a:r>
              <a:rPr lang="ru-RU" altLang="ru-RU" sz="2000" b="1" i="1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   МБДОУ детского сада №23  г. Павлово</a:t>
            </a:r>
          </a:p>
          <a:p>
            <a:pPr algn="ctr"/>
            <a:endParaRPr lang="ru-RU" altLang="ru-RU" sz="2000" b="1" i="1">
              <a:solidFill>
                <a:srgbClr val="00000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b="1" i="1">
                <a:solidFill>
                  <a:srgbClr val="8E4221"/>
                </a:solidFill>
                <a:latin typeface="Georgia" pitchFamily="18" charset="0"/>
                <a:cs typeface="Times New Roman" pitchFamily="18" charset="0"/>
              </a:rPr>
              <a:t>Левашевой Екатерины Алексеевны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4872038" y="3244850"/>
            <a:ext cx="69373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000000"/>
                </a:solidFill>
                <a:latin typeface="Constantia" pitchFamily="18" charset="0"/>
              </a:rPr>
              <a:t>Педагогический стаж – 2 года 6 месяцев </a:t>
            </a:r>
          </a:p>
          <a:p>
            <a:r>
              <a:rPr lang="ru-RU" altLang="ru-RU" sz="2000">
                <a:solidFill>
                  <a:srgbClr val="000000"/>
                </a:solidFill>
                <a:latin typeface="Constantia" pitchFamily="18" charset="0"/>
              </a:rPr>
              <a:t>в данной должности – 2 года 6 месяцев</a:t>
            </a:r>
          </a:p>
          <a:p>
            <a:r>
              <a:rPr lang="ru-RU" altLang="ru-RU" sz="2000">
                <a:solidFill>
                  <a:srgbClr val="000000"/>
                </a:solidFill>
                <a:latin typeface="Constantia" pitchFamily="18" charset="0"/>
              </a:rPr>
              <a:t>Квалификационная категория – нет</a:t>
            </a:r>
            <a:endParaRPr lang="ru-RU" altLang="ru-RU" sz="2000" b="1">
              <a:solidFill>
                <a:srgbClr val="000000"/>
              </a:solidFill>
              <a:latin typeface="Constantia" pitchFamily="18" charset="0"/>
            </a:endParaRPr>
          </a:p>
          <a:p>
            <a:r>
              <a:rPr lang="ru-RU" alt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Профессиональное кредо: 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«Идти всегда вперед и не останавливаться на достигнутом» </a:t>
            </a:r>
            <a:endParaRPr lang="ru-RU" altLang="ru-RU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Рисунок 6" descr="image-06-12-22-07-4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2193925"/>
            <a:ext cx="29908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89263" y="312738"/>
            <a:ext cx="6165850" cy="706437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 </a:t>
            </a: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sp>
        <p:nvSpPr>
          <p:cNvPr id="2" name="Скругленный прямоугольник 2"/>
          <p:cNvSpPr/>
          <p:nvPr/>
        </p:nvSpPr>
        <p:spPr>
          <a:xfrm>
            <a:off x="155575" y="1501775"/>
            <a:ext cx="2098675" cy="8255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ВОСПИТАТЕЛЬ</a:t>
            </a:r>
          </a:p>
        </p:txBody>
      </p:sp>
      <p:sp>
        <p:nvSpPr>
          <p:cNvPr id="4" name="Скругленный прямоугольник 2"/>
          <p:cNvSpPr/>
          <p:nvPr/>
        </p:nvSpPr>
        <p:spPr>
          <a:xfrm>
            <a:off x="149225" y="3786188"/>
            <a:ext cx="2122488" cy="417512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ДЕТИ</a:t>
            </a:r>
          </a:p>
        </p:txBody>
      </p:sp>
      <p:sp>
        <p:nvSpPr>
          <p:cNvPr id="5" name="Скругленный прямоугольник 2"/>
          <p:cNvSpPr/>
          <p:nvPr/>
        </p:nvSpPr>
        <p:spPr>
          <a:xfrm>
            <a:off x="173038" y="5448300"/>
            <a:ext cx="2074862" cy="417513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РОДИТЕЛИ</a:t>
            </a:r>
          </a:p>
        </p:txBody>
      </p:sp>
      <p:sp>
        <p:nvSpPr>
          <p:cNvPr id="25605" name="Скругленный прямоугольник 2"/>
          <p:cNvSpPr>
            <a:spLocks noChangeArrowheads="1"/>
          </p:cNvSpPr>
          <p:nvPr/>
        </p:nvSpPr>
        <p:spPr bwMode="auto">
          <a:xfrm>
            <a:off x="2303463" y="1216025"/>
            <a:ext cx="9532937" cy="2092325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изучение методической литературы и передового педагогического опыта по проблеме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подбор методик и диагностик для определения уровня формирования дружеских взаимоотношений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организация </a:t>
            </a:r>
            <a:r>
              <a:rPr lang="ru-RU" sz="1600"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диагностики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разработка </a:t>
            </a:r>
            <a:r>
              <a:rPr lang="ru-RU" sz="160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перспективного плана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по формированию у детей старшего дошкольного возраста дружеских взаимоотношений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создание в группе центра детской активности «Уголок Дружбы»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разработка и подбор методического материала по проблеме</a:t>
            </a:r>
          </a:p>
          <a:p>
            <a:pPr algn="ctr"/>
            <a:endParaRPr lang="ru-RU" b="1">
              <a:latin typeface="Constantia" pitchFamily="18" charset="0"/>
            </a:endParaRPr>
          </a:p>
        </p:txBody>
      </p:sp>
      <p:sp>
        <p:nvSpPr>
          <p:cNvPr id="25606" name="Скругленный прямоугольник 2"/>
          <p:cNvSpPr>
            <a:spLocks noChangeArrowheads="1"/>
          </p:cNvSpPr>
          <p:nvPr/>
        </p:nvSpPr>
        <p:spPr bwMode="auto">
          <a:xfrm>
            <a:off x="2327275" y="3405188"/>
            <a:ext cx="9532938" cy="1357312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/>
              <a:t>  </a:t>
            </a:r>
            <a:r>
              <a:rPr lang="ru-RU" sz="1600">
                <a:latin typeface="Times New Roman" pitchFamily="18" charset="0"/>
              </a:rPr>
              <a:t>знакомство с оснащением развивающей предметно-пространственной среды группы (центр «Уголок Дружбы»)</a:t>
            </a:r>
          </a:p>
          <a:p>
            <a:pPr>
              <a:buFont typeface="Wingdings" pitchFamily="2" charset="2"/>
              <a:buNone/>
            </a:pPr>
            <a:endParaRPr lang="ru-RU" sz="160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</a:rPr>
              <a:t>  игровая деятельность</a:t>
            </a:r>
          </a:p>
          <a:p>
            <a:pPr algn="ctr"/>
            <a:endParaRPr lang="ru-RU" sz="1400" b="1">
              <a:latin typeface="Times New Roman" pitchFamily="18" charset="0"/>
            </a:endParaRPr>
          </a:p>
        </p:txBody>
      </p:sp>
      <p:sp>
        <p:nvSpPr>
          <p:cNvPr id="25607" name="Скругленный прямоугольник 2"/>
          <p:cNvSpPr>
            <a:spLocks noChangeArrowheads="1"/>
          </p:cNvSpPr>
          <p:nvPr/>
        </p:nvSpPr>
        <p:spPr bwMode="auto">
          <a:xfrm>
            <a:off x="2351088" y="4932363"/>
            <a:ext cx="9532937" cy="1357312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600">
                <a:latin typeface="Times New Roman" pitchFamily="18" charset="0"/>
                <a:hlinkClick r:id="rId4" action="ppaction://hlinkfile"/>
              </a:rPr>
              <a:t>Анкетирование родителей «Поговорим о дружбе»</a:t>
            </a:r>
            <a:endParaRPr lang="ru-RU" sz="160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</a:rPr>
              <a:t> Разработка </a:t>
            </a:r>
            <a:r>
              <a:rPr lang="ru-RU" sz="1600">
                <a:latin typeface="Times New Roman" pitchFamily="18" charset="0"/>
                <a:hlinkClick r:id="rId5" action="ppaction://hlinkfile"/>
              </a:rPr>
              <a:t>перспективного плана </a:t>
            </a:r>
            <a:r>
              <a:rPr lang="ru-RU" sz="1600">
                <a:latin typeface="Times New Roman" pitchFamily="18" charset="0"/>
              </a:rPr>
              <a:t>по взаимодействию с семьей «Формирование дружеских взаимоотношений у дошкольников»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</a:rPr>
              <a:t> Размещение информации для родителей на стендах в приемной группы и сайте ДОУ (раздел «Дистанционный детский сад») «Учимся дружить»</a:t>
            </a:r>
          </a:p>
          <a:p>
            <a:pPr algn="ctr"/>
            <a:endParaRPr lang="ru-RU" sz="1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84338" y="149225"/>
            <a:ext cx="9350375" cy="688975"/>
          </a:xfrm>
          <a:prstGeom prst="roundRect">
            <a:avLst/>
          </a:prstGeom>
          <a:solidFill>
            <a:srgbClr val="FDF3E7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ДИАГНОСТИКА СФОРМИРОВАННОСТИ ДРУЖЕСКИХ ВЗАИМООТНОШЕНИЙ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Методика </a:t>
            </a:r>
            <a:r>
              <a:rPr lang="ru-RU" sz="1400" b="1" dirty="0" err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Т.И.Бабаевой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, </a:t>
            </a:r>
            <a:r>
              <a:rPr lang="ru-RU" sz="1400" b="1" dirty="0" err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Л.С.Римашевской</a:t>
            </a:r>
            <a:endParaRPr lang="ru-RU" sz="1400" b="1" dirty="0">
              <a:solidFill>
                <a:schemeClr val="tx1"/>
              </a:solidFill>
              <a:latin typeface="Constantia" pitchFamily="18" charset="0"/>
              <a:cs typeface="Arial" charset="0"/>
            </a:endParaRPr>
          </a:p>
        </p:txBody>
      </p:sp>
      <p:graphicFrame>
        <p:nvGraphicFramePr>
          <p:cNvPr id="26647" name="Object 23"/>
          <p:cNvGraphicFramePr>
            <a:graphicFrameLocks/>
          </p:cNvGraphicFramePr>
          <p:nvPr/>
        </p:nvGraphicFramePr>
        <p:xfrm>
          <a:off x="6359525" y="1023938"/>
          <a:ext cx="5448300" cy="2576512"/>
        </p:xfrm>
        <a:graphic>
          <a:graphicData uri="http://schemas.openxmlformats.org/presentationml/2006/ole">
            <p:oleObj spid="_x0000_s26647" r:id="rId3" imgW="5450296" imgH="2578831" progId="Excel.Sheet.8">
              <p:embed/>
            </p:oleObj>
          </a:graphicData>
        </a:graphic>
      </p:graphicFrame>
      <p:graphicFrame>
        <p:nvGraphicFramePr>
          <p:cNvPr id="26648" name="Object 24"/>
          <p:cNvGraphicFramePr>
            <a:graphicFrameLocks/>
          </p:cNvGraphicFramePr>
          <p:nvPr/>
        </p:nvGraphicFramePr>
        <p:xfrm>
          <a:off x="441325" y="1014413"/>
          <a:ext cx="5511800" cy="2576512"/>
        </p:xfrm>
        <a:graphic>
          <a:graphicData uri="http://schemas.openxmlformats.org/presentationml/2006/ole">
            <p:oleObj spid="_x0000_s26648" r:id="rId4" imgW="5517358" imgH="2578831" progId="Excel.Sheet.8">
              <p:embed/>
            </p:oleObj>
          </a:graphicData>
        </a:graphic>
      </p:graphicFrame>
      <p:graphicFrame>
        <p:nvGraphicFramePr>
          <p:cNvPr id="26649" name="Object 25"/>
          <p:cNvGraphicFramePr>
            <a:graphicFrameLocks/>
          </p:cNvGraphicFramePr>
          <p:nvPr/>
        </p:nvGraphicFramePr>
        <p:xfrm>
          <a:off x="3244850" y="3709988"/>
          <a:ext cx="5908675" cy="2576512"/>
        </p:xfrm>
        <a:graphic>
          <a:graphicData uri="http://schemas.openxmlformats.org/presentationml/2006/ole">
            <p:oleObj spid="_x0000_s26649" r:id="rId5" imgW="5913633" imgH="2572735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279525" y="300038"/>
            <a:ext cx="10198100" cy="566737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АНКЕТИРОВАНИЕ РОДИТЕЛЕЙ «ПОГОВОРИМ О ДРУЖБЕ»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20800" y="1028700"/>
            <a:ext cx="10115550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считают вопрос о формировании  дружеских отношений у дошкольников актуальной проблемой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2075" y="1838325"/>
            <a:ext cx="10115550" cy="704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считают, что необходимо формировать дружеские взаимоотношения у детей в дошкольном возрасте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2075" y="2647950"/>
            <a:ext cx="10115550" cy="1028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считают, что заниматься вопросами формирования дружеских взаимоотношений у дошкольников должны</a:t>
            </a:r>
          </a:p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семья                              Только детский сад                         Совместно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10%                                                        58%                                            32%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2075" y="3790950"/>
            <a:ext cx="10115550" cy="933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считают, что ребенку дошкольного возраста нужны друзья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есть друзья и в детском саду и вне его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друзья, только в детском саду ( в основном это дети, семьи которых дружат между собой)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62075" y="4819650"/>
            <a:ext cx="10115550" cy="6286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уверены, что дружба  влияет на развитие личности  ребенка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62075" y="5524500"/>
            <a:ext cx="10115550" cy="5905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5 %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не разрешают дружить своему ребенку (из-за того, что им не нравится семья друга ребенка)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89263" y="217488"/>
            <a:ext cx="6165850" cy="6223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II </a:t>
            </a: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sp>
        <p:nvSpPr>
          <p:cNvPr id="2" name="Скругленный прямоугольник 2"/>
          <p:cNvSpPr/>
          <p:nvPr/>
        </p:nvSpPr>
        <p:spPr>
          <a:xfrm>
            <a:off x="142875" y="1652588"/>
            <a:ext cx="2098675" cy="8255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ВОСПИТАТЕЛЬ</a:t>
            </a:r>
          </a:p>
        </p:txBody>
      </p:sp>
      <p:sp>
        <p:nvSpPr>
          <p:cNvPr id="4" name="Скругленный прямоугольник 2"/>
          <p:cNvSpPr/>
          <p:nvPr/>
        </p:nvSpPr>
        <p:spPr>
          <a:xfrm>
            <a:off x="131763" y="3582988"/>
            <a:ext cx="2122487" cy="417512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ДЕТИ</a:t>
            </a:r>
          </a:p>
        </p:txBody>
      </p:sp>
      <p:sp>
        <p:nvSpPr>
          <p:cNvPr id="5" name="Скругленный прямоугольник 2"/>
          <p:cNvSpPr/>
          <p:nvPr/>
        </p:nvSpPr>
        <p:spPr>
          <a:xfrm>
            <a:off x="173038" y="5448300"/>
            <a:ext cx="2074862" cy="417513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РОДИТЕЛИ</a:t>
            </a:r>
          </a:p>
        </p:txBody>
      </p:sp>
      <p:sp>
        <p:nvSpPr>
          <p:cNvPr id="28677" name="Скругленный прямоугольник 2"/>
          <p:cNvSpPr>
            <a:spLocks noChangeArrowheads="1"/>
          </p:cNvSpPr>
          <p:nvPr/>
        </p:nvSpPr>
        <p:spPr bwMode="auto">
          <a:xfrm>
            <a:off x="2303463" y="1225550"/>
            <a:ext cx="9655175" cy="1679575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/>
              <a:t> 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реализация перспективного плана по формированию дружеских взаимоотношений с детьми;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 организация совместной деятельности, направленной на формирование у дошкольников дружеских взаимоотношений;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 реализация проектов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 пополнение развивающей предметно-пространственной среды (центр «Уголок Дружбы») новыми пособиями: мирилки, дидактические игры, художественной литературой, иллюстрациями и картинками</a:t>
            </a:r>
          </a:p>
          <a:p>
            <a:pPr algn="ctr"/>
            <a:endParaRPr lang="ru-RU" b="1">
              <a:latin typeface="Constantia" pitchFamily="18" charset="0"/>
            </a:endParaRPr>
          </a:p>
        </p:txBody>
      </p:sp>
      <p:sp>
        <p:nvSpPr>
          <p:cNvPr id="28678" name="Скругленный прямоугольник 2"/>
          <p:cNvSpPr>
            <a:spLocks noChangeArrowheads="1"/>
          </p:cNvSpPr>
          <p:nvPr/>
        </p:nvSpPr>
        <p:spPr bwMode="auto">
          <a:xfrm>
            <a:off x="2327275" y="3214688"/>
            <a:ext cx="9631363" cy="1357312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/>
              <a:t>  </a:t>
            </a:r>
            <a:r>
              <a:rPr lang="ru-RU" sz="1400">
                <a:latin typeface="Times New Roman" pitchFamily="18" charset="0"/>
              </a:rPr>
              <a:t>совместная деятельность взрослого и детей:</a:t>
            </a:r>
            <a:r>
              <a:rPr lang="ru-RU"/>
              <a:t> </a:t>
            </a:r>
            <a:r>
              <a:rPr lang="ru-RU" sz="1400">
                <a:latin typeface="Times New Roman" pitchFamily="18" charset="0"/>
              </a:rPr>
              <a:t>игровые проблемные ситуации, дидактические упражнения и игры, участие в проектах и квестах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</a:rPr>
              <a:t>  самостоятельная деятельность детей: инсценировки, игры-драматизации, спектакли, в сюжетах</a:t>
            </a:r>
            <a:br>
              <a:rPr lang="ru-RU" sz="1400">
                <a:latin typeface="Times New Roman" pitchFamily="18" charset="0"/>
              </a:rPr>
            </a:br>
            <a:r>
              <a:rPr lang="ru-RU" sz="1400">
                <a:latin typeface="Times New Roman" pitchFamily="18" charset="0"/>
              </a:rPr>
              <a:t>которых дети могут узнавать знакомые жизненные ситуации о проявлении или отсутствии дружеских взаимоотношений , осознавать и оценивать их. 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</a:rPr>
              <a:t>  игровая деятельность</a:t>
            </a:r>
          </a:p>
        </p:txBody>
      </p:sp>
      <p:sp>
        <p:nvSpPr>
          <p:cNvPr id="28679" name="Скругленный прямоугольник 2"/>
          <p:cNvSpPr>
            <a:spLocks noChangeArrowheads="1"/>
          </p:cNvSpPr>
          <p:nvPr/>
        </p:nvSpPr>
        <p:spPr bwMode="auto">
          <a:xfrm>
            <a:off x="2333625" y="4770438"/>
            <a:ext cx="9625013" cy="1355725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/>
              <a:t>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реализация перспективного плана по взаимодействию с семьей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участие в проектах, конкурсах и выставках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консультации на информационных стендах и на сайте ДОУ в разделе Дистанционный детский сад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оказание помощи в пополнении РППС («Уголок Дружбы»)</a:t>
            </a:r>
          </a:p>
          <a:p>
            <a:pPr algn="ctr"/>
            <a:endParaRPr lang="ru-RU" sz="14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9"/>
          <p:cNvSpPr>
            <a:spLocks noChangeArrowheads="1"/>
          </p:cNvSpPr>
          <p:nvPr/>
        </p:nvSpPr>
        <p:spPr bwMode="auto">
          <a:xfrm>
            <a:off x="742950" y="895350"/>
            <a:ext cx="10801350" cy="256222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МОДУЛЬ 1 «ПОДЕЛИСЬ УЛЫБКОЮ СВОЕЙ»</a:t>
            </a:r>
          </a:p>
          <a:p>
            <a:pPr algn="ctr">
              <a:defRPr/>
            </a:pPr>
            <a:r>
              <a:rPr lang="ru-RU" sz="1400" i="1">
                <a:latin typeface="Times New Roman" pitchFamily="18" charset="0"/>
                <a:cs typeface="Times New Roman" pitchFamily="18" charset="0"/>
              </a:rPr>
              <a:t>Цель: развитие интереса к сверстнику и эмоционального- положительного отношения к взаимодействию, </a:t>
            </a:r>
          </a:p>
          <a:p>
            <a:pPr algn="ctr">
              <a:defRPr/>
            </a:pPr>
            <a:r>
              <a:rPr lang="ru-RU" sz="1400" i="1">
                <a:latin typeface="Times New Roman" pitchFamily="18" charset="0"/>
                <a:cs typeface="Times New Roman" pitchFamily="18" charset="0"/>
              </a:rPr>
              <a:t>привлечение внимания к взаимопониманию как необходимому условию совместной деятельности и общения.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Главный сказочный герой этого модуля, Крошка Енот, который своим примером показывает: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«Поделись улыбкою своей, и она к тебе не раз еще вернется».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Крошка Енот приходит к ребятам с корзинкой,  в которой лежит не тростник, а волшебные зеркала.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 их помощью дети учатся определять эмоциональное  состояние сверстников,  начинают понимать, что улыбка, приветливое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выражение лица помогают  наладить контакт в общении. </a:t>
            </a:r>
          </a:p>
          <a:p>
            <a:pPr algn="ctr">
              <a:defRPr/>
            </a:pP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29013" y="168275"/>
            <a:ext cx="4914900" cy="635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II </a:t>
            </a: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2247900" y="3633788"/>
            <a:ext cx="7791450" cy="50482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auto">
          <a:xfrm>
            <a:off x="333375" y="4362450"/>
            <a:ext cx="6010275" cy="183832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1400" b="1" i="1" u="sng" dirty="0">
                <a:latin typeface="Times New Roman" pitchFamily="18" charset="0"/>
                <a:cs typeface="Times New Roman" pitchFamily="18" charset="0"/>
              </a:rPr>
              <a:t>Игровые и практические ситуации</a:t>
            </a:r>
          </a:p>
          <a:p>
            <a:pPr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привлечение внимания детей к личности и положительным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качествам сверстника как партнера по общению</a:t>
            </a:r>
          </a:p>
          <a:p>
            <a:pPr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Особенности ситуаций: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строятся по принципу контраста, т.е. правильного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неправильного разрешения ситуации, дети решают проблемы,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связанные с совместным выбором решения, обсуждением разных мнений,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поиском согласия.</a:t>
            </a: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>
            <a:off x="6581775" y="4362450"/>
            <a:ext cx="5343525" cy="183832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Чтение художественной литературы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Рассматривание картин и иллюстраций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Просмотр мультфильма «Крошка Енот»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Театрализованные инсценировки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Коллективное рисование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Сюжетно-ролевые игры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 cstate="print"/>
          <a:srcRect b="12773"/>
          <a:stretch/>
        </p:blipFill>
        <p:spPr bwMode="auto">
          <a:xfrm>
            <a:off x="7104371" y="3418407"/>
            <a:ext cx="2733952" cy="317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-10822" b="34694"/>
          <a:stretch/>
        </p:blipFill>
        <p:spPr bwMode="auto">
          <a:xfrm>
            <a:off x="2676327" y="3025282"/>
            <a:ext cx="3240671" cy="328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5738" y="3579813"/>
            <a:ext cx="3190875" cy="4873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Крошка Енот дарит детям волшебные зеркала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2843">
            <a:off x="4436320" y="566836"/>
            <a:ext cx="2228849" cy="297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39370">
            <a:off x="6331631" y="544909"/>
            <a:ext cx="2459153" cy="3043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032375" y="3448050"/>
            <a:ext cx="3190875" cy="5016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Поделись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улыбкою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своей, и она к тебе вернется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8020">
            <a:off x="9006293" y="285189"/>
            <a:ext cx="2520984" cy="3361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Скругленный прямоугольник 10"/>
          <p:cNvSpPr/>
          <p:nvPr/>
        </p:nvSpPr>
        <p:spPr>
          <a:xfrm>
            <a:off x="8767763" y="3448050"/>
            <a:ext cx="3190875" cy="5016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там в зеркале такой страшный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08288" y="6172200"/>
            <a:ext cx="2976562" cy="425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Солнышку подарим добрые слова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88200" y="6172200"/>
            <a:ext cx="2649538" cy="425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тучку рассердимся </a:t>
            </a: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075" y="3863975"/>
            <a:ext cx="23050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AutoShape 14" descr="image-29-03-23-02-44-7.jpe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33" name="Picture 16" descr="image-29-03-23-02-44-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850528">
            <a:off x="328613" y="579438"/>
            <a:ext cx="20828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IMG_20161125_1608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0505" y="3881064"/>
            <a:ext cx="2766935" cy="207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1" descr="IMG_33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2" y="6483"/>
            <a:ext cx="3354259" cy="244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s://igorgubarev.ru/portfolio/images/15/1563_1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771" y="3958408"/>
            <a:ext cx="2881313" cy="192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i0.wp.com/pavelbogdanov.ru/wp-content/uploads/5_01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7261" y="3754017"/>
            <a:ext cx="2974036" cy="198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54038" y="2887663"/>
            <a:ext cx="325596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«Буратино ищет новых друзей»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08750" y="2651125"/>
            <a:ext cx="3255963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«Кого ты выберешь себе в друзья»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59000" y="6081713"/>
            <a:ext cx="412750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Улыбка помогает найти друзей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667750" y="5741988"/>
            <a:ext cx="3255963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ты будешь со мной дружить?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t="18091"/>
          <a:stretch/>
        </p:blipFill>
        <p:spPr bwMode="auto">
          <a:xfrm>
            <a:off x="3215084" y="3699392"/>
            <a:ext cx="2271315" cy="23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Picture 12" descr="IMG_30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238125"/>
            <a:ext cx="340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9"/>
          <p:cNvSpPr>
            <a:spLocks noChangeArrowheads="1"/>
          </p:cNvSpPr>
          <p:nvPr/>
        </p:nvSpPr>
        <p:spPr bwMode="auto">
          <a:xfrm>
            <a:off x="742950" y="990600"/>
            <a:ext cx="10963275" cy="235267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МОДУЛЬ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«МЫ ПОССОРИМСЯ, МЫ ПОМИРИМСЯ»</a:t>
            </a:r>
          </a:p>
          <a:p>
            <a:pPr algn="ctr"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Цель: развивать умения находить конструктивные способы решения конфликтной ситуации</a:t>
            </a:r>
          </a:p>
          <a:p>
            <a:pPr algn="ctr">
              <a:defRPr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Главными героями этого модуля выступают гномы Весельчак и Грустинка, каждый из которых вводит детей в мир, освоения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коммуникативных, эмоциональных и поведенческих способов достижения взаимопонимания.  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их помощью моделируются разные конфликтные ситуации и дети совместно с воспитателем находят пути и способы их разрешения.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Гномы знакомят детей с ролью вербальных и невербальных средств, помогающих или мешающих понять друг друга, раскрывают способы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овладения умениями договариваться, обсуждать, достигать согласия, отстаивать свои позиции, использовать приемы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справедливого совместного преодоления разногласий.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29013" y="168275"/>
            <a:ext cx="4914900" cy="635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II </a:t>
            </a: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2447925" y="3462338"/>
            <a:ext cx="7791450" cy="50482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auto">
          <a:xfrm>
            <a:off x="333375" y="4086225"/>
            <a:ext cx="6010275" cy="218122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1400" b="1" i="1" u="sng" dirty="0">
                <a:latin typeface="Times New Roman" pitchFamily="18" charset="0"/>
                <a:cs typeface="Times New Roman" pitchFamily="18" charset="0"/>
              </a:rPr>
              <a:t>Игровые и практические ситуации</a:t>
            </a:r>
          </a:p>
          <a:p>
            <a:pPr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освоение речевых конструкций и поведенческих способов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улучшающих достижения  дружеских взаимоотношений</a:t>
            </a:r>
          </a:p>
          <a:p>
            <a:pPr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Особенности ситуаций: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строятся по принципу контраста, т.е. оценки детьми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выбора верного или неверного способа достижения дружеских отношений.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Ситуации направлены на использование вербальных и невербальных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средств помогающих или мешающих понять друг друга, на овладение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умением договариваться.</a:t>
            </a: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>
            <a:off x="6467475" y="4086225"/>
            <a:ext cx="5572125" cy="218122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Проектная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Чтение художественной литературы и обсуждение прочитанного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Обсуждение событий в группе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Просмотр мультфильмов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Беседа о нравственных качествах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Интерактивные игры (игры на взаимодействие)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Разучивание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мирилок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игровая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разыгрывание этюдов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29013" y="168275"/>
            <a:ext cx="4914900" cy="635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II </a:t>
            </a: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20768"/>
          <a:stretch/>
        </p:blipFill>
        <p:spPr bwMode="auto">
          <a:xfrm>
            <a:off x="495300" y="836950"/>
            <a:ext cx="2289800" cy="24190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855472" y="1075987"/>
            <a:ext cx="2676342" cy="19409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b="18632"/>
          <a:stretch/>
        </p:blipFill>
        <p:spPr bwMode="auto">
          <a:xfrm>
            <a:off x="9400730" y="3832024"/>
            <a:ext cx="2112352" cy="2291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126" y="4074403"/>
            <a:ext cx="2493279" cy="192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14889">
            <a:off x="6703689" y="3934461"/>
            <a:ext cx="1584812" cy="2175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4848" y="1033800"/>
            <a:ext cx="1769528" cy="22712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800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05213" y="3722688"/>
            <a:ext cx="2166937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428625" y="3149600"/>
            <a:ext cx="257175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гномами Весельчаком и Грустинкой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52775" y="3149600"/>
            <a:ext cx="2733675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ситуация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разрешать конфликты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34100" y="3167063"/>
            <a:ext cx="2309813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мирилок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863013" y="3167063"/>
            <a:ext cx="270510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ситуация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«Давай дружить»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2088" y="5875338"/>
            <a:ext cx="281146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ситуация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«Поделись игрушкой»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95713" y="5838825"/>
            <a:ext cx="194310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этюда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 грибом»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6350" y="5851525"/>
            <a:ext cx="2138363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Пожалеть, то же надо уметь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24963" y="5862638"/>
            <a:ext cx="2420937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этюда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«Два друга»</a:t>
            </a:r>
          </a:p>
        </p:txBody>
      </p:sp>
      <p:pic>
        <p:nvPicPr>
          <p:cNvPr id="33809" name="Picture 19" descr="image-29-03-23-02-44-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54775" y="874713"/>
            <a:ext cx="1692275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4375150"/>
            <a:ext cx="2371725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941763"/>
            <a:ext cx="3100388" cy="186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29013" y="168275"/>
            <a:ext cx="4914900" cy="635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РАБОТА НАД ПРОЕКТОМ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«КНИГА «ПРАВИЛА ДРУЖБЫ»</a:t>
            </a:r>
          </a:p>
        </p:txBody>
      </p:sp>
      <p:pic>
        <p:nvPicPr>
          <p:cNvPr id="9" name="Picture 13" descr="IMG_20161125_1613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5413" y="803275"/>
            <a:ext cx="2595562" cy="178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157288" y="3802063"/>
            <a:ext cx="2867025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иллюстрации о дружбе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0963" y="5938838"/>
            <a:ext cx="2867025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Решаем проблемные ситуации «Друзья или нет?»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15413" y="2584450"/>
            <a:ext cx="259556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Рисуем правила дружбы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57738" y="3263900"/>
            <a:ext cx="215265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дружбы готовы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48688" y="5724525"/>
            <a:ext cx="3529012" cy="781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книги «Правила Дружбы»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из других групп нашего детского сада</a:t>
            </a:r>
          </a:p>
        </p:txBody>
      </p:sp>
      <p:pic>
        <p:nvPicPr>
          <p:cNvPr id="34826" name="Picture 18" descr="20220207_085348"/>
          <p:cNvPicPr>
            <a:picLocks noChangeAspect="1" noChangeArrowheads="1"/>
          </p:cNvPicPr>
          <p:nvPr/>
        </p:nvPicPr>
        <p:blipFill>
          <a:blip r:embed="rId5"/>
          <a:srcRect t="6995" b="11388"/>
          <a:stretch>
            <a:fillRect/>
          </a:stretch>
        </p:blipFill>
        <p:spPr bwMode="auto">
          <a:xfrm>
            <a:off x="4975225" y="3751263"/>
            <a:ext cx="23002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6"/>
          <p:cNvSpPr/>
          <p:nvPr/>
        </p:nvSpPr>
        <p:spPr>
          <a:xfrm>
            <a:off x="4556125" y="6081713"/>
            <a:ext cx="2867025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«Правила Дружбы»</a:t>
            </a:r>
          </a:p>
        </p:txBody>
      </p:sp>
      <p:pic>
        <p:nvPicPr>
          <p:cNvPr id="34828" name="Picture 19" descr="image-29-03-23-02-44-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5850" y="944563"/>
            <a:ext cx="17049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20" descr="image-29-03-23-02-44-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9838" y="698500"/>
            <a:ext cx="228758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41450" y="1398588"/>
            <a:ext cx="8742363" cy="32289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800" b="1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ТЕМА:</a:t>
            </a:r>
          </a:p>
          <a:p>
            <a:pPr algn="ctr">
              <a:lnSpc>
                <a:spcPct val="150000"/>
              </a:lnSpc>
              <a:defRPr/>
            </a:pPr>
            <a:r>
              <a:rPr lang="ru-RU" altLang="ru-RU" sz="2400" b="1" i="1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«ФОМИРОВАНИЕ ДРУЖЕСКИХ ВЗАИМООТНОШЕНИЙ У ДЕТЕЙ ПОДГОТОВИТЕЛЬНОЙ К ШКОЛЕ ГРУППЫ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altLang="ru-RU" sz="2400" b="1" i="1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(6-7 ЛЕТ)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29"/>
          <p:cNvSpPr>
            <a:spLocks noChangeArrowheads="1"/>
          </p:cNvSpPr>
          <p:nvPr/>
        </p:nvSpPr>
        <p:spPr bwMode="auto">
          <a:xfrm>
            <a:off x="742950" y="973138"/>
            <a:ext cx="11163300" cy="237013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МОДУЛЬ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«КАКОГО ЦВЕТА ДРУЖБА»</a:t>
            </a:r>
          </a:p>
          <a:p>
            <a:pPr algn="ctr"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Цель: умение оперировать представлениями о нормах и правилах дружеских взаимоотношений со сверстниками, </a:t>
            </a:r>
          </a:p>
          <a:p>
            <a:pPr algn="ctr">
              <a:defRPr/>
            </a:pPr>
            <a:r>
              <a:rPr lang="ru-RU" sz="1400" dirty="0"/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нормы и правила положительных взаимоотношений, способов взаимодействия со сверстниками в общении </a:t>
            </a:r>
          </a:p>
          <a:p>
            <a:pPr algn="ctr">
              <a:defRPr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совместной деятельности.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модуле дети получают приглашение посетить волшебную страну дружных человечков. Они знакомятся с ее жителями,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законами (правилами) дружбы в стране, узнают секрет дружных человечков, который заключается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волшебной трубе, которая помогает увидеть хорошие черты своего сверстника, незаметные с первого взгляда.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Дружные человечки предлагают детям вместе поработать над созданием «Коврика мира», в процессе работы проявляя умения взаимопонимания: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договариваться о совместной деятельности, согласовывать действия, обмениваться мнениями.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Завершается это путешествие развлечением «Радуга дружбы».</a:t>
            </a:r>
          </a:p>
          <a:p>
            <a:pPr algn="ctr">
              <a:defRPr/>
            </a:pP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29013" y="168275"/>
            <a:ext cx="4914900" cy="561975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II </a:t>
            </a: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2247900" y="3424238"/>
            <a:ext cx="7791450" cy="504825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auto">
          <a:xfrm>
            <a:off x="314325" y="4067175"/>
            <a:ext cx="6010275" cy="21717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ru-RU" sz="1400" b="1" i="1" u="sng" dirty="0">
                <a:latin typeface="Times New Roman" pitchFamily="18" charset="0"/>
                <a:cs typeface="Times New Roman" pitchFamily="18" charset="0"/>
              </a:rPr>
              <a:t>Игровые и практические ситуации</a:t>
            </a:r>
          </a:p>
          <a:p>
            <a:pPr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практическое применение умений устанавливать дружеские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взаимоотношения со сверстниками</a:t>
            </a:r>
          </a:p>
          <a:p>
            <a:pPr>
              <a:defRPr/>
            </a:pP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Особенности ситуаций: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строятся по принципу смены ролевых позиций,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усложняются ситуации сотрудничества, требующие проявление умения </a:t>
            </a:r>
          </a:p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договариваться. </a:t>
            </a: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>
            <a:off x="6467475" y="4067175"/>
            <a:ext cx="5572125" cy="231457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Проектная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Чтение художественной литературы и обсуждение прочитанного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Обсуждение событий в группе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Решение проблемных ситуаций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Игровая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Коллективные работы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Интерактивные игры (игры на взаимодействие)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Разыгрывание этюдов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Развлечение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Игра – путешествие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29013" y="168275"/>
            <a:ext cx="4914900" cy="635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II </a:t>
            </a: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pic>
        <p:nvPicPr>
          <p:cNvPr id="11" name="Picture 14" descr="IMG_20160816_1035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0511" y="1125030"/>
            <a:ext cx="2999023" cy="2083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8208" y="578533"/>
            <a:ext cx="1890713" cy="2517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RYZEN\Desktop\фото 1\20220204_100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712821" y="3986445"/>
            <a:ext cx="2377619" cy="1783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RYZEN\Desktop\фото 1\IMG-20220204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797" y="3689241"/>
            <a:ext cx="1835644" cy="2445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468313" y="5853113"/>
            <a:ext cx="243840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Дружить – это здорово!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38575" y="5829300"/>
            <a:ext cx="400050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«Путешествие на остров Дружбы»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846" y="1125030"/>
            <a:ext cx="2799519" cy="1971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Скругленный прямоугольник 17"/>
          <p:cNvSpPr/>
          <p:nvPr/>
        </p:nvSpPr>
        <p:spPr>
          <a:xfrm>
            <a:off x="6043613" y="2892425"/>
            <a:ext cx="517366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«Радуга Дружбы»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3657" y="578533"/>
            <a:ext cx="1878013" cy="2500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388938" y="2892425"/>
            <a:ext cx="523081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 Дружбе сила!»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482013" y="5797550"/>
            <a:ext cx="3359150" cy="5984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Волшебная труба помогает увидеть хорошие черты своего сверстника</a:t>
            </a:r>
          </a:p>
        </p:txBody>
      </p:sp>
      <p:pic>
        <p:nvPicPr>
          <p:cNvPr id="36877" name="Picture 16" descr="IMG_30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8525" y="3582988"/>
            <a:ext cx="16748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7" descr="IMG_30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94788" y="3467100"/>
            <a:ext cx="17907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29013" y="168275"/>
            <a:ext cx="5634037" cy="635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РАБОТА ПО СОЗДАНИЮ ЛЕПБУКОВ О ДРУЖБЕ</a:t>
            </a: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/>
          <a:srcRect t="5901" b="25850"/>
          <a:stretch>
            <a:fillRect/>
          </a:stretch>
        </p:blipFill>
        <p:spPr bwMode="auto">
          <a:xfrm>
            <a:off x="1063625" y="903288"/>
            <a:ext cx="2055813" cy="233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3"/>
          <a:srcRect b="21651"/>
          <a:stretch>
            <a:fillRect/>
          </a:stretch>
        </p:blipFill>
        <p:spPr bwMode="auto">
          <a:xfrm>
            <a:off x="4203700" y="927100"/>
            <a:ext cx="1790700" cy="233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6950" y="973138"/>
            <a:ext cx="2838450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0" y="3841750"/>
            <a:ext cx="3040063" cy="227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944563" y="2987675"/>
            <a:ext cx="5386387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72300" y="2992438"/>
            <a:ext cx="340995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других ребят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67388" y="5754688"/>
            <a:ext cx="352266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такие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нас получились!</a:t>
            </a:r>
          </a:p>
        </p:txBody>
      </p:sp>
      <p:pic>
        <p:nvPicPr>
          <p:cNvPr id="37897" name="Picture 16" descr="image-29-03-23-02-44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8700" y="3738563"/>
            <a:ext cx="196691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500188" y="5753100"/>
            <a:ext cx="3522662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«Ты мой друг и я твой друг»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YZEN\Desktop\фото 1\IMG-20220204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0352" y="3353919"/>
            <a:ext cx="2150382" cy="2865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5" name="Picture 5" descr="C:\Users\RYZEN\Desktop\фото 1\IMG-20220204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4125" y="3388844"/>
            <a:ext cx="2150381" cy="2865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7" name="Picture 7" descr="C:\Users\RYZEN\Desktop\фото 1\IMG-20220204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684" y="3426728"/>
            <a:ext cx="1905776" cy="2539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8" name="Picture 8" descr="C:\Users\RYZEN\Desktop\фото 1\IMG-20220204-WA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124" y="3495389"/>
            <a:ext cx="1847502" cy="2461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5930900" y="2730500"/>
            <a:ext cx="2179638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Миримся на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«Коврике мира»</a:t>
            </a:r>
          </a:p>
        </p:txBody>
      </p:sp>
      <p:pic>
        <p:nvPicPr>
          <p:cNvPr id="13" name="Picture 4" descr="C:\Users\Дом\Desktop\Портфолио Харитонова\категория (5)\фото Харитонова\DSCN0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58238" y="696000"/>
            <a:ext cx="2701179" cy="202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Скругленный прямоугольник 13"/>
          <p:cNvSpPr/>
          <p:nvPr/>
        </p:nvSpPr>
        <p:spPr>
          <a:xfrm>
            <a:off x="8724900" y="2662238"/>
            <a:ext cx="2867025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Разыгрывание этюда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 мышка и свинья»</a:t>
            </a:r>
          </a:p>
        </p:txBody>
      </p:sp>
      <p:pic>
        <p:nvPicPr>
          <p:cNvPr id="5130" name="Picture 10" descr="C:\Users\RYZEN\Desktop\фото 1\20220204_103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89805" y="539360"/>
            <a:ext cx="2511817" cy="1883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1" name="Picture 11" descr="C:\Users\RYZEN\Desktop\фото 1\20220204_1030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968857" y="579165"/>
            <a:ext cx="2538147" cy="1903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Скругленный прямоугольник 16"/>
          <p:cNvSpPr/>
          <p:nvPr/>
        </p:nvSpPr>
        <p:spPr>
          <a:xfrm>
            <a:off x="6819900" y="6029325"/>
            <a:ext cx="4870450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Диванчик для друзей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50850" y="2662238"/>
            <a:ext cx="4872038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друзьям играть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19150" y="5811838"/>
            <a:ext cx="4592638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в беде не бросит</a:t>
            </a:r>
          </a:p>
        </p:txBody>
      </p:sp>
      <p:sp>
        <p:nvSpPr>
          <p:cNvPr id="38925" name="AutoShape 15" descr="image-29-03-23-02-44.jpe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6" name="AutoShape 17" descr="image-29-03-23-02-44.jpe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7" name="AutoShape 19" descr="image-29-03-23-02-44.jpe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8928" name="Picture 21" descr="image-29-03-23-02-4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00763" y="200025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AutoShape 5"/>
          <p:cNvSpPr>
            <a:spLocks noChangeArrowheads="1"/>
          </p:cNvSpPr>
          <p:nvPr/>
        </p:nvSpPr>
        <p:spPr bwMode="auto">
          <a:xfrm>
            <a:off x="3308350" y="334963"/>
            <a:ext cx="5010150" cy="1643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>
                <a:latin typeface="Times New Roman" pitchFamily="18" charset="0"/>
              </a:rPr>
              <a:t>РАЗВИВАЮЩАЯ 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ПРЕДМЕТНО-ПРОСТРАНСТВЕННАЯ СРЕДА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ЦЕНТР 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«УГОЛОК ДРУЖБЫ»</a:t>
            </a:r>
          </a:p>
        </p:txBody>
      </p:sp>
      <p:sp>
        <p:nvSpPr>
          <p:cNvPr id="39938" name="AutoShape 14" descr="087ca5cbb469c6346580622af7976a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8" name="Picture 2" descr="C:\Users\RYZEN\Desktop\фото 1\20220204_131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891" y="779600"/>
            <a:ext cx="3202059" cy="2401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 descr="C:\Users\RYZEN\Desktop\фото 1\20220204_131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52332" y="3366486"/>
            <a:ext cx="3270590" cy="2452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 descr="C:\Users\RYZEN\Desktop\фото 1\20220204_131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53176">
            <a:off x="5652366" y="2858311"/>
            <a:ext cx="3251912" cy="243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1" name="Picture 5" descr="C:\Users\RYZEN\Desktop\фото 1\20220204_131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22660">
            <a:off x="8550614" y="866637"/>
            <a:ext cx="3561774" cy="2671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57213" y="800100"/>
            <a:ext cx="6753225" cy="9715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отношения родителей к формированию дружеских взаимоотношений у детей старшего дошкольного возраста через анкетирование и опросы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6263" y="1890713"/>
            <a:ext cx="6753225" cy="942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пополнении развивающей предметно-пространственной среды группы (центр «Уголок Дружбы») – изготовление пособий - 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мирилок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95313" y="2957513"/>
            <a:ext cx="67151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выставках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650" y="4819650"/>
            <a:ext cx="6700838" cy="13525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для родителей по вопросу формирования дружеских взаимоотношений на информационных стендах и сайте ДОУ в разделе «Дистанционный детский сад»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8650" y="3810000"/>
            <a:ext cx="670560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 группы: рассказы родителей о своих друзьях детства и интересных историях дружбы с ними </a:t>
            </a:r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6975" y="3810000"/>
            <a:ext cx="1912938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1075" y="168275"/>
            <a:ext cx="19113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4963" y="176213"/>
            <a:ext cx="1804987" cy="2657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https://12sadprimdou.ru/thumb/2/vWfms5xSJPLqjukjlvWyxg/r/d/img_9363.jpg"/>
          <p:cNvPicPr>
            <a:picLocks noChangeAspect="1" noChangeArrowheads="1"/>
          </p:cNvPicPr>
          <p:nvPr/>
        </p:nvPicPr>
        <p:blipFill rotWithShape="1">
          <a:blip r:embed="rId5" cstate="print"/>
          <a:srcRect l="11984" t="27122" r="8488" b="7150"/>
          <a:stretch/>
        </p:blipFill>
        <p:spPr bwMode="auto">
          <a:xfrm>
            <a:off x="7534796" y="2095456"/>
            <a:ext cx="1936225" cy="1200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 l="9737"/>
          <a:stretch>
            <a:fillRect/>
          </a:stretch>
        </p:blipFill>
        <p:spPr bwMode="auto">
          <a:xfrm>
            <a:off x="10063177" y="2280745"/>
            <a:ext cx="1637220" cy="1353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1439863" y="127000"/>
            <a:ext cx="5083175" cy="5080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ВЗАИМОДЕЙСТВИЕ С СЕМЬЕЙ</a:t>
            </a: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7" cstate="print"/>
          <a:srcRect l="7745" t="11899" r="3839" b="7748"/>
          <a:stretch>
            <a:fillRect/>
          </a:stretch>
        </p:blipFill>
        <p:spPr bwMode="auto">
          <a:xfrm>
            <a:off x="9535024" y="4627789"/>
            <a:ext cx="2363372" cy="120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7427913" y="1395413"/>
            <a:ext cx="2179637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и опросы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791700" y="1395413"/>
            <a:ext cx="2179638" cy="495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по изготовлению игр-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мирилок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34275" y="4945063"/>
            <a:ext cx="2008188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13625" y="3232150"/>
            <a:ext cx="2179638" cy="428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Я и мои друзья»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69425" y="5835650"/>
            <a:ext cx="2693988" cy="6731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ДОУ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«Дистанционный детский сад»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09175" y="3540125"/>
            <a:ext cx="1989138" cy="539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конкурса 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ребят»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89263" y="217488"/>
            <a:ext cx="6165850" cy="6223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ДЕЯТЕЛЬНОСТНЫЙ АСПЕКТ ОПЫТА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III </a:t>
            </a:r>
            <a:r>
              <a:rPr lang="ru-RU" b="1" dirty="0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ЭТАП:</a:t>
            </a:r>
          </a:p>
        </p:txBody>
      </p:sp>
      <p:sp>
        <p:nvSpPr>
          <p:cNvPr id="2" name="Скругленный прямоугольник 2"/>
          <p:cNvSpPr/>
          <p:nvPr/>
        </p:nvSpPr>
        <p:spPr>
          <a:xfrm>
            <a:off x="160338" y="1558925"/>
            <a:ext cx="2098675" cy="825500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ВОСПИТАТЕЛЬ</a:t>
            </a:r>
          </a:p>
        </p:txBody>
      </p:sp>
      <p:sp>
        <p:nvSpPr>
          <p:cNvPr id="4" name="Скругленный прямоугольник 2"/>
          <p:cNvSpPr/>
          <p:nvPr/>
        </p:nvSpPr>
        <p:spPr>
          <a:xfrm>
            <a:off x="131763" y="3582988"/>
            <a:ext cx="2122487" cy="417512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ДЕТИ</a:t>
            </a:r>
          </a:p>
        </p:txBody>
      </p:sp>
      <p:sp>
        <p:nvSpPr>
          <p:cNvPr id="5" name="Скругленный прямоугольник 2"/>
          <p:cNvSpPr/>
          <p:nvPr/>
        </p:nvSpPr>
        <p:spPr>
          <a:xfrm>
            <a:off x="185738" y="5238750"/>
            <a:ext cx="2073275" cy="417513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РОДИТЕЛИ</a:t>
            </a:r>
          </a:p>
        </p:txBody>
      </p:sp>
      <p:sp>
        <p:nvSpPr>
          <p:cNvPr id="41989" name="Скругленный прямоугольник 2"/>
          <p:cNvSpPr>
            <a:spLocks noChangeArrowheads="1"/>
          </p:cNvSpPr>
          <p:nvPr/>
        </p:nvSpPr>
        <p:spPr bwMode="auto">
          <a:xfrm>
            <a:off x="2333625" y="1158875"/>
            <a:ext cx="9655175" cy="1546225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Обобщен опыт работы по формированию дружеских взаимоотношений у детей старшего дошкольного возраста 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Проведены мастер- классы для воспитателей ДОУ 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Представлен опыт работы на муниципальном уровне 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Организованы и проведены совместные детско-родительские развлечения и проекты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0" name="Скругленный прямоугольник 2"/>
          <p:cNvSpPr>
            <a:spLocks noChangeArrowheads="1"/>
          </p:cNvSpPr>
          <p:nvPr/>
        </p:nvSpPr>
        <p:spPr bwMode="auto">
          <a:xfrm>
            <a:off x="2327275" y="2828925"/>
            <a:ext cx="9631363" cy="1743075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сформировано представление о дружбе и проявлении дружеских взаимоотношений;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освоены способы взаимодействия со сверстниками в повседневной жизни;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обогащен опыт сотрудничества со сверстниками;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проявляют доброжелательные отношения детей друг к другу;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умеют находить конструктивные способы решения конфликтной ситуации;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проявляют бережное отношение к чувствам и настроениям сверстников;</a:t>
            </a:r>
          </a:p>
        </p:txBody>
      </p:sp>
      <p:sp>
        <p:nvSpPr>
          <p:cNvPr id="41991" name="Скругленный прямоугольник 2"/>
          <p:cNvSpPr>
            <a:spLocks noChangeArrowheads="1"/>
          </p:cNvSpPr>
          <p:nvPr/>
        </p:nvSpPr>
        <p:spPr bwMode="auto">
          <a:xfrm>
            <a:off x="2333625" y="4770438"/>
            <a:ext cx="9625013" cy="1355725"/>
          </a:xfrm>
          <a:prstGeom prst="roundRect">
            <a:avLst>
              <a:gd name="adj" fmla="val 16667"/>
            </a:avLst>
          </a:prstGeom>
          <a:solidFill>
            <a:srgbClr val="EAF1F6"/>
          </a:solidFill>
          <a:ln w="28575" algn="ctr">
            <a:solidFill>
              <a:srgbClr val="A75F0A"/>
            </a:solidFill>
            <a:round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ru-RU">
                <a:solidFill>
                  <a:srgbClr val="000000"/>
                </a:solidFill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Выросла заинтересованность родителей в вопросах формирования дружеских взаимоотношений среди старших дошкольников </a:t>
            </a: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Пополнена РППС атрибутами для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дружеских взаимоотношений  (мирилками)</a:t>
            </a:r>
            <a:endParaRPr lang="ru-RU" sz="1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684338" y="149225"/>
            <a:ext cx="9350375" cy="555625"/>
          </a:xfrm>
          <a:prstGeom prst="roundRect">
            <a:avLst/>
          </a:prstGeom>
          <a:solidFill>
            <a:srgbClr val="FDF3E7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ДИАГНОСТИКА СФОРМИРОВАННОСТИ ДРУЖЕСКИХ ВЗАИМООТНОШЕНИЙ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Методика </a:t>
            </a:r>
            <a:r>
              <a:rPr lang="ru-RU" sz="1400" b="1" dirty="0" err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Т.И.Бабаевой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, </a:t>
            </a:r>
            <a:r>
              <a:rPr lang="ru-RU" sz="1400" b="1" dirty="0" err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Л.С.Римашевской</a:t>
            </a:r>
            <a:endParaRPr lang="ru-RU" sz="1400" b="1" dirty="0">
              <a:solidFill>
                <a:schemeClr val="tx1"/>
              </a:solidFill>
              <a:latin typeface="Constantia" pitchFamily="18" charset="0"/>
              <a:cs typeface="Arial" charset="0"/>
            </a:endParaRPr>
          </a:p>
        </p:txBody>
      </p:sp>
      <p:graphicFrame>
        <p:nvGraphicFramePr>
          <p:cNvPr id="43031" name="Object 23"/>
          <p:cNvGraphicFramePr>
            <a:graphicFrameLocks/>
          </p:cNvGraphicFramePr>
          <p:nvPr/>
        </p:nvGraphicFramePr>
        <p:xfrm>
          <a:off x="371475" y="2714625"/>
          <a:ext cx="5800725" cy="1743075"/>
        </p:xfrm>
        <a:graphic>
          <a:graphicData uri="http://schemas.openxmlformats.org/presentationml/2006/ole">
            <p:oleObj spid="_x0000_s43031" r:id="rId3" imgW="5803895" imgH="1743607" progId="Excel.Sheet.8">
              <p:embed/>
            </p:oleObj>
          </a:graphicData>
        </a:graphic>
      </p:graphicFrame>
      <p:graphicFrame>
        <p:nvGraphicFramePr>
          <p:cNvPr id="43032" name="Object 24"/>
          <p:cNvGraphicFramePr>
            <a:graphicFrameLocks/>
          </p:cNvGraphicFramePr>
          <p:nvPr/>
        </p:nvGraphicFramePr>
        <p:xfrm>
          <a:off x="374650" y="819150"/>
          <a:ext cx="5778500" cy="1852613"/>
        </p:xfrm>
        <a:graphic>
          <a:graphicData uri="http://schemas.openxmlformats.org/presentationml/2006/ole">
            <p:oleObj spid="_x0000_s43032" r:id="rId4" imgW="5779509" imgH="1853345" progId="Excel.Sheet.8">
              <p:embed/>
            </p:oleObj>
          </a:graphicData>
        </a:graphic>
      </p:graphicFrame>
      <p:graphicFrame>
        <p:nvGraphicFramePr>
          <p:cNvPr id="43033" name="Object 25"/>
          <p:cNvGraphicFramePr>
            <a:graphicFrameLocks/>
          </p:cNvGraphicFramePr>
          <p:nvPr/>
        </p:nvGraphicFramePr>
        <p:xfrm>
          <a:off x="371475" y="4465638"/>
          <a:ext cx="5829300" cy="1916112"/>
        </p:xfrm>
        <a:graphic>
          <a:graphicData uri="http://schemas.openxmlformats.org/presentationml/2006/ole">
            <p:oleObj spid="_x0000_s43033" r:id="rId5" imgW="5828281" imgH="1920406" progId="Excel.Sheet.8">
              <p:embed/>
            </p:oleObj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6359525" y="885825"/>
            <a:ext cx="5632450" cy="54102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повторной диагностики  показали положительную динамику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дружеских взаимоотношений у детей старшего дошкольного возраста:</a:t>
            </a:r>
          </a:p>
          <a:p>
            <a:pPr algn="ctr">
              <a:defRPr/>
            </a:pP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 компонент: 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дружбе – показатель «сформировано» увеличился на 15%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сверстнике как партнере общения – на 13%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нормах и правилах дружбы – на 16%</a:t>
            </a:r>
          </a:p>
          <a:p>
            <a:pPr marL="285750" indent="-285750">
              <a:buFontTx/>
              <a:buChar char="-"/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– оценочный компонент: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своего поведения –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«сформировано»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увеличился на 13%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поведения сверстника -  на 14%</a:t>
            </a:r>
          </a:p>
          <a:p>
            <a:pPr marL="285750" indent="-285750">
              <a:buFontTx/>
              <a:buChar char="-"/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Поведенческо-деятельный компонент: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следовать нормам и правилам  -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«сформировано»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увеличился на 10%</a:t>
            </a:r>
          </a:p>
          <a:p>
            <a:pPr marL="285750" indent="-285750">
              <a:buFontTx/>
              <a:buChar char="-"/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дружбы в деятельности – на 12%</a:t>
            </a: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Тога как показатель «Точка роста» снизился в среднем на 18%, за счет увеличения показателя «В стадии формирования»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500563" y="163513"/>
            <a:ext cx="7148512" cy="579437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Constantia" panose="02030602050306030303" pitchFamily="18" charset="0"/>
              </a:rPr>
              <a:t>ДИАПАЗОН ОПЫТА И СТЕПЕНЬ ЕГО НОВИЗНЫ</a:t>
            </a:r>
          </a:p>
        </p:txBody>
      </p:sp>
      <p:pic>
        <p:nvPicPr>
          <p:cNvPr id="9" name="Picture 19" descr="IMG_20161129_151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24057">
            <a:off x="788988" y="752475"/>
            <a:ext cx="1655762" cy="2046288"/>
          </a:xfrm>
          <a:prstGeom prst="rect">
            <a:avLst/>
          </a:prstGeom>
          <a:noFill/>
          <a:ln w="69850"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Picture 18" descr="IMG_20161129_1514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1351">
            <a:off x="2701925" y="987425"/>
            <a:ext cx="2306638" cy="1836738"/>
          </a:xfrm>
          <a:prstGeom prst="rect">
            <a:avLst/>
          </a:prstGeom>
          <a:noFill/>
          <a:ln w="69850"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Горизонтальный свиток 10"/>
          <p:cNvSpPr/>
          <p:nvPr/>
        </p:nvSpPr>
        <p:spPr>
          <a:xfrm>
            <a:off x="325438" y="2794000"/>
            <a:ext cx="5180012" cy="1512888"/>
          </a:xfrm>
          <a:prstGeom prst="horizontalScroll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Картотека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 </a:t>
            </a:r>
            <a:r>
              <a:rPr lang="ru-RU" altLang="ru-RU" sz="1600" b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«Формирование дружеских отношений в старшем дошкольном возрасте»</a:t>
            </a:r>
            <a:endParaRPr lang="ru-RU" altLang="ru-RU" sz="1600" b="1" u="sng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Горизонтальный свиток 7"/>
          <p:cNvSpPr>
            <a:spLocks noChangeArrowheads="1"/>
          </p:cNvSpPr>
          <p:nvPr/>
        </p:nvSpPr>
        <p:spPr bwMode="auto">
          <a:xfrm>
            <a:off x="6048375" y="1281113"/>
            <a:ext cx="5886450" cy="1512887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Перспективный план по формированию дружеских взаимоотношений у детей подготовительной группы</a:t>
            </a:r>
            <a:endParaRPr lang="ru-RU" altLang="ru-RU" sz="16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8" name="Горизонтальный свиток 7"/>
          <p:cNvSpPr>
            <a:spLocks noChangeArrowheads="1"/>
          </p:cNvSpPr>
          <p:nvPr/>
        </p:nvSpPr>
        <p:spPr bwMode="auto">
          <a:xfrm>
            <a:off x="6048375" y="2846388"/>
            <a:ext cx="5886450" cy="1512887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Перспективный план взаимодействия с семьей по формированию дружеских взаимоотношений у детей подготовительной группы</a:t>
            </a:r>
            <a:endParaRPr lang="ru-RU" altLang="ru-RU" sz="16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Горизонтальный свиток 7"/>
          <p:cNvSpPr/>
          <p:nvPr/>
        </p:nvSpPr>
        <p:spPr>
          <a:xfrm>
            <a:off x="6048375" y="4387850"/>
            <a:ext cx="5886450" cy="1781175"/>
          </a:xfrm>
          <a:prstGeom prst="horizontalScroll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Конспект игры – путешествия «В поисках Дружбы</a:t>
            </a: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»</a:t>
            </a:r>
            <a:endParaRPr lang="ru-RU" altLang="ru-RU" sz="1600" b="1" u="sng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9" action="ppaction://hlinkfile"/>
              </a:rPr>
              <a:t>Проект «В Дружбе сила!»</a:t>
            </a:r>
            <a:endParaRPr lang="ru-RU" altLang="ru-RU" sz="1600" b="1" u="sng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u="sng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10" action="ppaction://hlinkfile"/>
              </a:rPr>
              <a:t>Квест</a:t>
            </a:r>
            <a:r>
              <a:rPr lang="ru-RU" altLang="ru-RU" sz="1600" b="1" u="sng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10" action="ppaction://hlinkfile"/>
              </a:rPr>
              <a:t> – игра «Путешествие на остров Дружбы»</a:t>
            </a:r>
            <a:endParaRPr lang="ru-RU" altLang="ru-RU" sz="1600" b="1" u="sng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altLang="ru-RU" sz="1600" b="1" u="sng" kern="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7088" y="4179888"/>
            <a:ext cx="4176712" cy="3603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Игры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7088" y="4619625"/>
            <a:ext cx="4176712" cy="5238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Серия ситуативных игр-историй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«Будем крепко мы дружить»</a:t>
            </a:r>
          </a:p>
        </p:txBody>
      </p:sp>
      <p:sp>
        <p:nvSpPr>
          <p:cNvPr id="44042" name="Скругленный прямоугольник 8"/>
          <p:cNvSpPr>
            <a:spLocks noChangeArrowheads="1"/>
          </p:cNvSpPr>
          <p:nvPr/>
        </p:nvSpPr>
        <p:spPr bwMode="auto">
          <a:xfrm>
            <a:off x="827088" y="5251450"/>
            <a:ext cx="4176712" cy="455613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Мирилки</a:t>
            </a:r>
          </a:p>
        </p:txBody>
      </p:sp>
      <p:sp>
        <p:nvSpPr>
          <p:cNvPr id="44043" name="Скругленный прямоугольник 8"/>
          <p:cNvSpPr>
            <a:spLocks noChangeArrowheads="1"/>
          </p:cNvSpPr>
          <p:nvPr/>
        </p:nvSpPr>
        <p:spPr bwMode="auto">
          <a:xfrm>
            <a:off x="827088" y="5776913"/>
            <a:ext cx="4176712" cy="500062"/>
          </a:xfrm>
          <a:prstGeom prst="roundRect">
            <a:avLst>
              <a:gd name="adj" fmla="val 16667"/>
            </a:avLst>
          </a:prstGeom>
          <a:solidFill>
            <a:srgbClr val="FFE8D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Беседы на формирование дружеских отношений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95275" y="327025"/>
            <a:ext cx="11401425" cy="650875"/>
          </a:xfrm>
          <a:prstGeom prst="roundRect">
            <a:avLst/>
          </a:prstGeom>
          <a:solidFill>
            <a:srgbClr val="FDF3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Constantia" panose="02030602050306030303" pitchFamily="18" charset="0"/>
              </a:rPr>
              <a:t>ТРАНСЛИРУЕМОСТЬ ПРАКТИЧЕСКИХ ДОСТИЖЕНИЙ ПРОФЕССИОНАЛЬНОЙ ДЕЯТЕЛЬНОСТИ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625" y="1536700"/>
            <a:ext cx="11268075" cy="21875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600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УРОВНЕ ДОУ:</a:t>
            </a:r>
          </a:p>
          <a:p>
            <a:pPr>
              <a:defRPr/>
            </a:pPr>
            <a:endParaRPr lang="ru-RU" sz="1600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2021г. – Педагогический совет №4 «Мастер – класс для педагогов ДОУ «Формирование дружеских взаимоотношений у дошкольников по средством игровых и практических ситуаций»</a:t>
            </a:r>
          </a:p>
          <a:p>
            <a:pPr>
              <a:defRPr/>
            </a:pPr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2022г. – февраль: открытый показ образовательного мероприятия «Квест – игра «Путешествие на остров Дружбы»</a:t>
            </a:r>
          </a:p>
          <a:p>
            <a:pPr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май: педагогический совет №4 представлен опыт работы по теме «Формирование дружеских взаимоотношений у детей старшего</a:t>
            </a:r>
          </a:p>
          <a:p>
            <a:pPr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дошкольного возраста»</a:t>
            </a:r>
          </a:p>
          <a:p>
            <a:pPr>
              <a:defRPr/>
            </a:pPr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1325" y="4140200"/>
            <a:ext cx="11326813" cy="1536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600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РАЙОННОМ УРОВНЕ:</a:t>
            </a:r>
          </a:p>
          <a:p>
            <a:pPr>
              <a:defRPr/>
            </a:pPr>
            <a:r>
              <a:rPr lang="ru-RU"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2022г. – ММО Выступление с опытом работы «Формирование дружеских взаимоотношений у старших дошкольников в процессе проектной деятельности»</a:t>
            </a:r>
          </a:p>
          <a:p>
            <a:pPr>
              <a:defRPr/>
            </a:pPr>
            <a:endParaRPr lang="ru-RU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49438" y="638175"/>
            <a:ext cx="8964612" cy="3575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0" name="Прямоугольник 4"/>
          <p:cNvSpPr>
            <a:spLocks noChangeArrowheads="1"/>
          </p:cNvSpPr>
          <p:nvPr/>
        </p:nvSpPr>
        <p:spPr bwMode="auto">
          <a:xfrm>
            <a:off x="2119313" y="638175"/>
            <a:ext cx="842327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859" y="1180939"/>
            <a:ext cx="4061808" cy="324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19625" y="858838"/>
            <a:ext cx="6878638" cy="384651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«Детей учит то, что их окружает.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ребенок живет в атмосфере дружбы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чувствует себя нужным -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учится находить в этом мире любовь.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это самое главное в жизни любого человека»</a:t>
            </a:r>
          </a:p>
          <a:p>
            <a:pPr algn="r">
              <a:defRPr/>
            </a:pP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52688" y="398463"/>
            <a:ext cx="6650037" cy="512762"/>
          </a:xfrm>
          <a:prstGeom prst="roundRect">
            <a:avLst/>
          </a:prstGeom>
          <a:solidFill>
            <a:srgbClr val="FDF3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ИСПОЛЬЗУЕМАЯ ЛИТЕРАТУРА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2913" y="1066800"/>
            <a:ext cx="11180762" cy="5195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Tx/>
              <a:buAutoNum type="arabicPeriod"/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Приказ Минобрнауки России от 17.10.2013 N 1155 "Об утверждении федерального государственного    образовательного стандарта дошкольного образования" (Зарегистрировано в Минюсте России 14.11.2013 N 30384)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Комплексная образовательная программа дошкольного образования «Детство» /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Т.И.Бабаева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А.Г.Солнцева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.-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Спб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.:ООО «Издательство «Детство – Пресс», 2016г.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Рабочая программа воспитания МБДОУ детского сада №23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г.Павлово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Ааржанова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А.И. Чувство дружбы у детей дошкольного возраста. Ученые записки Андижанского педагогического института/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А.И.Аржанова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Т.6. М., 1997.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Бабаева Т.И.,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Л.С.Римашевская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Как развивать взаимоотношения и сотрудничество дошкольников в детском саду /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Т.И.Бабаева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Л.С.Римашевская.СПб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«ИЗДАТЕЛЬСТВО «ДЕТСВО – ПРЕСС», 2012.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Бабаева Т.И., Лялина Н.А. Взаимопонимание старших дошкольников в группе сверстников как условие позитивной социализации//Детский сад: теория и практика. 2016. №3.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абаева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Т.И. Старший дошкольник входит в мир социальных отношений. Условия социально-нравственного воспитания и развития //Дошкольник 5-7 лет в детском саду.- СПб.: ДЕТСТВО-ПРЕСС, 2010.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Воситание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дружеских чувств у детей /Под. ред.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Л.Н.Прокошенко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В.К.Котырло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Киев: Педагогическая школа, 2007.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Зотова И.В. Особенности межличностных взаимоотношений детей старшего дошкольного возраста /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И.В.Зотова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М.С.Умерова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//Наука, техника и образование.  М.: «Проблемы науки», 2017. №5</a:t>
            </a:r>
          </a:p>
          <a:p>
            <a:pPr marL="342900" indent="-342900">
              <a:buFont typeface="Calibri Light"/>
              <a:buAutoNum type="arabicPeriod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Кудрявцева Е.А. Преодоление конфликтов в игре как средство позитивной социализации дошкольников //Детский сад: теория и практика. 2016. №3.</a:t>
            </a:r>
          </a:p>
          <a:p>
            <a:pPr>
              <a:defRPr/>
            </a:pP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695575" y="1404938"/>
            <a:ext cx="6553200" cy="2895600"/>
          </a:xfrm>
          <a:prstGeom prst="round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27363" y="373063"/>
            <a:ext cx="8585200" cy="2951162"/>
          </a:xfrm>
          <a:prstGeom prst="round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21013" y="3556000"/>
            <a:ext cx="8793162" cy="24003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 ВОСПИТАНИЯ</a:t>
            </a:r>
          </a:p>
          <a:p>
            <a:pPr algn="ctr">
              <a:defRPr/>
            </a:pPr>
            <a:endParaRPr lang="ru-RU" b="1" u="sng" dirty="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Ценности: 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семья, 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дружба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, человек и сотрудничество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Основная цель:  «формирование ценностного отношения детей к другому человеку, развитие дружелюбия,……..»</a:t>
            </a:r>
            <a:endParaRPr lang="ru-RU" b="1" u="sng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843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" y="1117600"/>
            <a:ext cx="2824163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AutoShape 12"/>
          <p:cNvSpPr>
            <a:spLocks noChangeArrowheads="1"/>
          </p:cNvSpPr>
          <p:nvPr/>
        </p:nvSpPr>
        <p:spPr bwMode="auto">
          <a:xfrm>
            <a:off x="166688" y="3835400"/>
            <a:ext cx="2598737" cy="18415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i="1">
                <a:latin typeface="Times New Roman" pitchFamily="18" charset="0"/>
              </a:rPr>
              <a:t>Рабочая программа 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воспитания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МБДОУ д/с №23 </a:t>
            </a:r>
          </a:p>
          <a:p>
            <a:pPr algn="ctr"/>
            <a:r>
              <a:rPr lang="ru-RU" b="1" i="1">
                <a:latin typeface="Times New Roman" pitchFamily="18" charset="0"/>
              </a:rPr>
              <a:t>г.Павлово</a:t>
            </a:r>
          </a:p>
        </p:txBody>
      </p:sp>
      <p:sp>
        <p:nvSpPr>
          <p:cNvPr id="18437" name="Rectangle 16"/>
          <p:cNvSpPr>
            <a:spLocks noChangeArrowheads="1"/>
          </p:cNvSpPr>
          <p:nvPr/>
        </p:nvSpPr>
        <p:spPr bwMode="auto">
          <a:xfrm>
            <a:off x="3078163" y="839788"/>
            <a:ext cx="848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u="sng" dirty="0">
                <a:latin typeface="Times New Roman" pitchFamily="18" charset="0"/>
              </a:rPr>
              <a:t>ЦЕЛЕВЫЕ ОРИЕНТИРЫ </a:t>
            </a:r>
          </a:p>
          <a:p>
            <a:pPr algn="ctr">
              <a:defRPr/>
            </a:pPr>
            <a:r>
              <a:rPr lang="ru-RU" b="1" u="sng" dirty="0">
                <a:latin typeface="Times New Roman" pitchFamily="18" charset="0"/>
              </a:rPr>
              <a:t>НА ЭТАПЕ ЗАВЕРШЕНИЯ ДОШКОЛЬНОГО ОБРАЗОВАНИЯ</a:t>
            </a:r>
          </a:p>
          <a:p>
            <a:pPr algn="ctr">
              <a:defRPr/>
            </a:pPr>
            <a:endParaRPr lang="ru-RU" sz="1600" b="1" u="sng" dirty="0">
              <a:latin typeface="Times New Roman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itchFamily="18" charset="0"/>
              </a:rPr>
              <a:t>ребенок</a:t>
            </a:r>
            <a:r>
              <a:rPr lang="ru-RU" b="1" dirty="0">
                <a:latin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</a:rPr>
              <a:t>обладает установкой положительного отношения к миру,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другим людям и самому себе,…</a:t>
            </a:r>
          </a:p>
          <a:p>
            <a:pPr marL="285750" indent="-285750" algn="ctr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itchFamily="18" charset="0"/>
              </a:rPr>
              <a:t>активно взаимодействует со сверстниками и взрослыми,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участвует в совместных играх; </a:t>
            </a:r>
          </a:p>
          <a:p>
            <a:pPr marL="285750" indent="-285750" algn="ctr">
              <a:buFont typeface="Wingdings" panose="05000000000000000000" pitchFamily="2" charset="2"/>
              <a:buChar char="Ø"/>
              <a:defRPr/>
            </a:pPr>
            <a:r>
              <a:rPr lang="ru-RU" dirty="0">
                <a:latin typeface="Times New Roman" pitchFamily="18" charset="0"/>
              </a:rPr>
              <a:t> способен договариваться, учитывать интересы и чувства другим,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сопереживать неудачам и радоваться успехам других, 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</a:rPr>
              <a:t>адекватно проявлять свои чувства… старается разрешать конфликты.</a:t>
            </a:r>
          </a:p>
        </p:txBody>
      </p:sp>
      <p:sp>
        <p:nvSpPr>
          <p:cNvPr id="18438" name="Rectangle 17"/>
          <p:cNvSpPr>
            <a:spLocks noChangeArrowheads="1"/>
          </p:cNvSpPr>
          <p:nvPr/>
        </p:nvSpPr>
        <p:spPr bwMode="auto">
          <a:xfrm>
            <a:off x="3044825" y="2922588"/>
            <a:ext cx="880745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1600" b="1">
              <a:latin typeface="Times New Roman" pitchFamily="18" charset="0"/>
            </a:endParaRPr>
          </a:p>
          <a:p>
            <a:pPr algn="ctr"/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/>
          </a:p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465513" y="192088"/>
            <a:ext cx="5262562" cy="5413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onstantia" panose="02030602050306030303" pitchFamily="18" charset="0"/>
                <a:ea typeface="+mj-ea"/>
                <a:cs typeface="+mj-cs"/>
              </a:rPr>
              <a:t>УСЛОВИЯ ФОРМИРОВАНИЯ ОПЫТА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46150" y="1066800"/>
            <a:ext cx="11060113" cy="53435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9" name="Прямоугольник 6"/>
          <p:cNvSpPr>
            <a:spLocks noChangeArrowheads="1"/>
          </p:cNvSpPr>
          <p:nvPr/>
        </p:nvSpPr>
        <p:spPr bwMode="auto">
          <a:xfrm>
            <a:off x="355600" y="1055688"/>
            <a:ext cx="110601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 – ИССЛЕДОВАТЕЛЬСКИЕ:</a:t>
            </a:r>
          </a:p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В.С.Мухина – дошкольный возраст, это период «овладения пространством человеческих отношений через общение» со взрослыми, а так же через игровые и  реальные отношения со сверстниками;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З.В.Лиштван, В.П.Залогина, Т.А.Маркова, А.В.Булатова – исследовали проблему формирования дружеских взаимоотношений в старшем дошкольном возрасте;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Я.Л. Коломинский, Л.С.Севинова – утверждали, что благополучные взаимоотношения со сверстниками создают чувство принадлежности ребенка к группе, что очень важно для его эмоционального благополучия;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 Н.А.Лялина – изучала понятие культуры взаимопонимания применительно к старшим дошкольникам.</a:t>
            </a:r>
          </a:p>
          <a:p>
            <a:pPr>
              <a:buFont typeface="Wingdings" pitchFamily="2" charset="2"/>
              <a:buChar char="Ø"/>
            </a:pP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5688" y="4441825"/>
            <a:ext cx="10841037" cy="1063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1" name="Прямоугольник 8"/>
          <p:cNvSpPr>
            <a:spLocks noChangeArrowheads="1"/>
          </p:cNvSpPr>
          <p:nvPr/>
        </p:nvSpPr>
        <p:spPr bwMode="auto">
          <a:xfrm>
            <a:off x="430213" y="3438525"/>
            <a:ext cx="115633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solidFill>
                  <a:srgbClr val="000000"/>
                </a:solidFill>
                <a:latin typeface="Times New Roman" pitchFamily="18" charset="0"/>
              </a:rPr>
              <a:t>МЕТОДИЧЕСКИЕ: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</a:rPr>
              <a:t>  Организация соответствующей развивающей предметно-пространственной среды</a:t>
            </a:r>
            <a:br>
              <a:rPr lang="ru-RU">
                <a:latin typeface="Times New Roman" pitchFamily="18" charset="0"/>
              </a:rPr>
            </a:br>
            <a:r>
              <a:rPr lang="ru-RU">
                <a:latin typeface="Times New Roman" pitchFamily="18" charset="0"/>
              </a:rPr>
              <a:t>в соответствии с ФГОС ДО и возрастными особенностями детей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</a:rPr>
              <a:t>  Изучение родительских мнений, потребностей и запросов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</a:rPr>
              <a:t>  Поиск наиболее эффективных методов и форм работы с детьми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66800" y="5638800"/>
            <a:ext cx="10839450" cy="1219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3" name="Прямоугольник 10"/>
          <p:cNvSpPr>
            <a:spLocks noChangeArrowheads="1"/>
          </p:cNvSpPr>
          <p:nvPr/>
        </p:nvSpPr>
        <p:spPr bwMode="auto">
          <a:xfrm>
            <a:off x="331788" y="5056188"/>
            <a:ext cx="116744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u="sng">
                <a:solidFill>
                  <a:srgbClr val="000000"/>
                </a:solidFill>
                <a:latin typeface="Times New Roman" pitchFamily="18" charset="0"/>
              </a:rPr>
              <a:t>ОРГАНИЗАЦИОННО - ПЕДАГОГИЧЕСКИЕ: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Обмен опытом в педагогических сообществах</a:t>
            </a:r>
          </a:p>
          <a:p>
            <a:pPr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Участие в конкурсе профессионального мастерства</a:t>
            </a:r>
          </a:p>
          <a:p>
            <a:endParaRPr lang="ru-RU" sz="1600" b="1" u="sng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292600" y="204788"/>
            <a:ext cx="4613275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onstantia" panose="02030602050306030303" pitchFamily="18" charset="0"/>
                <a:ea typeface="+mj-ea"/>
                <a:cs typeface="+mj-cs"/>
              </a:rPr>
              <a:t>АКТУАЛЬНОСТЬ ОПЫТА</a:t>
            </a:r>
            <a:endParaRPr lang="ru-RU" b="1" dirty="0"/>
          </a:p>
        </p:txBody>
      </p:sp>
      <p:sp>
        <p:nvSpPr>
          <p:cNvPr id="21506" name="AutoShape 9"/>
          <p:cNvSpPr>
            <a:spLocks noChangeArrowheads="1"/>
          </p:cNvSpPr>
          <p:nvPr/>
        </p:nvSpPr>
        <p:spPr bwMode="auto">
          <a:xfrm>
            <a:off x="3001963" y="1420813"/>
            <a:ext cx="8167687" cy="1585912"/>
          </a:xfrm>
          <a:prstGeom prst="roundRect">
            <a:avLst>
              <a:gd name="adj" fmla="val 16667"/>
            </a:avLst>
          </a:prstGeom>
          <a:solidFill>
            <a:srgbClr val="F9EAE3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трудности  у дошкольников в общении со сверстниками:</a:t>
            </a:r>
          </a:p>
          <a:p>
            <a:pPr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неумение находить подход к партнеру по общению;</a:t>
            </a:r>
          </a:p>
          <a:p>
            <a:pPr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неумение поддерживать и развивать установленный контакт;</a:t>
            </a:r>
          </a:p>
          <a:p>
            <a:pPr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неумение адекватно реагировать и выражать свою симпатию к конкретному ребенку;</a:t>
            </a:r>
          </a:p>
          <a:p>
            <a:pPr>
              <a:buFontTx/>
              <a:buChar char="-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сложности в умении сопереживать и радоваться успеху другого человека  </a:t>
            </a:r>
          </a:p>
        </p:txBody>
      </p:sp>
      <p:sp>
        <p:nvSpPr>
          <p:cNvPr id="21507" name="AutoShape 14"/>
          <p:cNvSpPr>
            <a:spLocks noChangeArrowheads="1"/>
          </p:cNvSpPr>
          <p:nvPr/>
        </p:nvSpPr>
        <p:spPr bwMode="auto">
          <a:xfrm>
            <a:off x="2935288" y="3609975"/>
            <a:ext cx="8167687" cy="1860550"/>
          </a:xfrm>
          <a:prstGeom prst="roundRect">
            <a:avLst>
              <a:gd name="adj" fmla="val 16667"/>
            </a:avLst>
          </a:prstGeom>
          <a:solidFill>
            <a:srgbClr val="F9EAE3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>
                <a:latin typeface="Times New Roman" pitchFamily="18" charset="0"/>
              </a:rPr>
              <a:t>- </a:t>
            </a:r>
            <a:r>
              <a:rPr lang="ru-RU" sz="1600">
                <a:latin typeface="Times New Roman" pitchFamily="18" charset="0"/>
              </a:rPr>
              <a:t>дружба обогащает чувства ребенка, развивает его потребности и интересы.</a:t>
            </a:r>
          </a:p>
          <a:p>
            <a:r>
              <a:rPr lang="ru-RU" sz="1600">
                <a:latin typeface="Times New Roman" pitchFamily="18" charset="0"/>
              </a:rPr>
              <a:t>- дружба рождает желание не подвести товарища, не потерять его доверие, </a:t>
            </a:r>
          </a:p>
          <a:p>
            <a:r>
              <a:rPr lang="ru-RU" sz="1600">
                <a:latin typeface="Times New Roman" pitchFamily="18" charset="0"/>
              </a:rPr>
              <a:t>стать самому лучше, смелее, активнее.</a:t>
            </a:r>
          </a:p>
          <a:p>
            <a:r>
              <a:rPr lang="ru-RU" sz="1600">
                <a:latin typeface="Times New Roman" pitchFamily="18" charset="0"/>
              </a:rPr>
              <a:t>- дружба чутких, отзывчивых, внимательных, организованных, детей со сверстниками, </a:t>
            </a:r>
          </a:p>
          <a:p>
            <a:r>
              <a:rPr lang="ru-RU" sz="1600">
                <a:latin typeface="Times New Roman" pitchFamily="18" charset="0"/>
              </a:rPr>
              <a:t>у которых еще не развиты эти качества положительно влияет на последних, </a:t>
            </a:r>
          </a:p>
          <a:p>
            <a:r>
              <a:rPr lang="ru-RU" sz="1600">
                <a:latin typeface="Times New Roman" pitchFamily="18" charset="0"/>
              </a:rPr>
              <a:t>вызывая у них стремление быть лучше.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74" y="1288712"/>
            <a:ext cx="2346975" cy="1702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76" y="3666345"/>
            <a:ext cx="2307573" cy="1728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68638" y="177800"/>
            <a:ext cx="6124575" cy="479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Constantia" panose="02030602050306030303" pitchFamily="18" charset="0"/>
              </a:rPr>
              <a:t>ТЕОРЕТИЧЕСКОЕ ОБОСНОВАНИЕ ОПЫТА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2263" y="766763"/>
            <a:ext cx="11423650" cy="9096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 – близкие отношения, основанные на взаимном доверии, привязанности, общности интересов – с одной стороны, а с другой – своеобразный моральный опыт ребенка, содействующий развитию позитивных чувств, образованию нравственных привычек, формированию устойчивых форм поведения»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Arial" charset="0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А.И.Аржанова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52750" y="1814513"/>
            <a:ext cx="6581775" cy="4143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особенности детей старшего дошкольного возраста 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i="1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32063" y="3359150"/>
            <a:ext cx="7677150" cy="431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формирования дружеских взаимоотношений (</a:t>
            </a:r>
            <a:r>
              <a:rPr lang="ru-RU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Т.И.Бабаева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Н.А.Лялина</a:t>
            </a: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4938" y="2397125"/>
            <a:ext cx="2954337" cy="803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чувств становится более ярким и относительно устойчивым</a:t>
            </a:r>
            <a:endParaRPr lang="ru-RU" sz="14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65488" y="2397125"/>
            <a:ext cx="2820987" cy="803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 понимание чувств других людей</a:t>
            </a:r>
            <a:endParaRPr lang="ru-RU" sz="14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07125" y="2397125"/>
            <a:ext cx="2794000" cy="803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сопереживать, сострадать, сочувствовать</a:t>
            </a:r>
            <a:endParaRPr lang="ru-RU" sz="1400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26538" y="2397125"/>
            <a:ext cx="2794000" cy="803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оценивать друг друга по поступкам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134938" y="3895725"/>
            <a:ext cx="3313112" cy="121920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Ценностно-ориентировочный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(мотивированное принятие взаимопонимания как ценности дружеского общения)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3441700" y="3895725"/>
            <a:ext cx="5165725" cy="124777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(овладение базовым опытом проявления дружеских взаимоотношений через практическое освоение детьми различных способов и приемов достижения согласия в общении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8616950" y="3943350"/>
            <a:ext cx="3508375" cy="1228725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широкого </a:t>
            </a:r>
            <a:r>
              <a:rPr lang="ru-RU" sz="1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практикования</a:t>
            </a:r>
            <a:endParaRPr lang="ru-RU" sz="1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(вариативное, самостоятельное использование дружеского общения в совместной деятельности 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138" y="5397500"/>
            <a:ext cx="11785600" cy="422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формирования дружеских взаимоотношений </a:t>
            </a:r>
          </a:p>
          <a:p>
            <a:pPr algn="ctr">
              <a:defRPr/>
            </a:pP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1792288" y="5172075"/>
            <a:ext cx="665162" cy="133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8950" y="5207000"/>
            <a:ext cx="81756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трелка вниз 19"/>
          <p:cNvSpPr/>
          <p:nvPr/>
        </p:nvSpPr>
        <p:spPr>
          <a:xfrm>
            <a:off x="9858375" y="5219700"/>
            <a:ext cx="665163" cy="133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5275" y="5964238"/>
            <a:ext cx="3379788" cy="6365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1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«Поделись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улыбкою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своей»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40238" y="5965825"/>
            <a:ext cx="3379787" cy="636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2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поссоримся, мы помиримся»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66125" y="5946775"/>
            <a:ext cx="3379788" cy="6365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3</a:t>
            </a:r>
          </a:p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«Какого цвета дружба»</a:t>
            </a:r>
            <a:endParaRPr lang="ru-RU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473075" y="193675"/>
            <a:ext cx="10669588" cy="187483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algn="ctr"/>
            <a:r>
              <a:rPr lang="ru-RU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 условий для формирования дружеских взаимоотношений у детей подготовительной группы.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0038" y="2171700"/>
            <a:ext cx="11496675" cy="3897313"/>
          </a:xfrm>
          <a:prstGeom prst="roundRect">
            <a:avLst/>
          </a:prstGeom>
          <a:solidFill>
            <a:srgbClr val="F9EAE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defRPr/>
            </a:pPr>
            <a:endParaRPr lang="ru-RU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детей о дружбе и проявлении дружеских взаимоотношений;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освоение детьми способов взаимодействия со сверстниками в повседневной жизни;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обогащать опыт сотрудничества со сверстниками;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доброжелательные отношения детей друг к другу;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умения находить конструктивные способы решения конфликтной ситуации;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бережное отношение к чувствам и настроениям сверстников;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развивающей предметно – пространственной среды, способствующей формированию дружеских взаимоотношений у детей 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активизация работы по психолого – педагогической поддержки семьи в вопросах развития дружеских взаимоотношений у детей . </a:t>
            </a:r>
          </a:p>
          <a:p>
            <a:pPr>
              <a:buFont typeface="Wingdings" pitchFamily="2" charset="2"/>
              <a:buChar char="v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  <a:p>
            <a:pPr>
              <a:defRPr/>
            </a:pPr>
            <a:endParaRPr lang="ru-RU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AutoNum type="arabicPeriod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422650" y="255588"/>
            <a:ext cx="6122988" cy="831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Constantia" pitchFamily="18" charset="0"/>
                <a:cs typeface="Arial" charset="0"/>
              </a:rPr>
              <a:t>ВЕДУЩАЯ ПЕДАГОГИЧЕСКАЯ ИДЕЯ ОПЫТА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1813" y="2022475"/>
            <a:ext cx="9710737" cy="3338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Загнутый угол 5"/>
          <p:cNvSpPr/>
          <p:nvPr/>
        </p:nvSpPr>
        <p:spPr>
          <a:xfrm>
            <a:off x="2528888" y="1357313"/>
            <a:ext cx="7910512" cy="4545012"/>
          </a:xfrm>
          <a:prstGeom prst="foldedCorner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Комплекс созданных в ДОУ условий, использование современных форм работы в совместной с педагогом и самостоятельной деятельности детей, взаимодействие с семьей будет способствовать формированию у детей старшего дошкольного возраста дружеских взаимоотношений  </a:t>
            </a: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5399</TotalTime>
  <Words>2286</Words>
  <Application>Microsoft Office PowerPoint</Application>
  <PresentationFormat>Произвольный</PresentationFormat>
  <Paragraphs>391</Paragraphs>
  <Slides>31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6" baseType="lpstr">
      <vt:lpstr>Arial</vt:lpstr>
      <vt:lpstr>Calibri Light</vt:lpstr>
      <vt:lpstr>Calibri</vt:lpstr>
      <vt:lpstr>Georgia</vt:lpstr>
      <vt:lpstr>Times New Roman</vt:lpstr>
      <vt:lpstr>Constantia</vt:lpstr>
      <vt:lpstr>Wingdings</vt:lpstr>
      <vt:lpstr>Ретро</vt:lpstr>
      <vt:lpstr>Ретро</vt:lpstr>
      <vt:lpstr>Ретро</vt:lpstr>
      <vt:lpstr>Ретро</vt:lpstr>
      <vt:lpstr>Ретро</vt:lpstr>
      <vt:lpstr>Ретро</vt:lpstr>
      <vt:lpstr>Ретро</vt:lpstr>
      <vt:lpstr>Лист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User-pc</dc:creator>
  <cp:lastModifiedBy>user</cp:lastModifiedBy>
  <cp:revision>273</cp:revision>
  <dcterms:created xsi:type="dcterms:W3CDTF">2018-12-02T05:48:43Z</dcterms:created>
  <dcterms:modified xsi:type="dcterms:W3CDTF">2023-04-04T09:19:57Z</dcterms:modified>
</cp:coreProperties>
</file>